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284" r:id="rId4"/>
    <p:sldId id="285" r:id="rId5"/>
    <p:sldId id="265" r:id="rId6"/>
    <p:sldId id="257" r:id="rId7"/>
    <p:sldId id="274" r:id="rId8"/>
    <p:sldId id="281" r:id="rId9"/>
    <p:sldId id="276" r:id="rId10"/>
    <p:sldId id="264" r:id="rId11"/>
    <p:sldId id="277" r:id="rId12"/>
    <p:sldId id="266" r:id="rId13"/>
    <p:sldId id="279" r:id="rId14"/>
    <p:sldId id="278" r:id="rId15"/>
    <p:sldId id="267" r:id="rId16"/>
    <p:sldId id="283" r:id="rId17"/>
    <p:sldId id="280" r:id="rId18"/>
    <p:sldId id="271"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28"/>
    <a:srgbClr val="009242"/>
    <a:srgbClr val="FBF3F3"/>
    <a:srgbClr val="F5E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11" autoAdjust="0"/>
  </p:normalViewPr>
  <p:slideViewPr>
    <p:cSldViewPr>
      <p:cViewPr>
        <p:scale>
          <a:sx n="60" d="100"/>
          <a:sy n="60" d="100"/>
        </p:scale>
        <p:origin x="-510" y="-84"/>
      </p:cViewPr>
      <p:guideLst>
        <p:guide orient="horz" pos="2160"/>
        <p:guide pos="2880"/>
      </p:guideLst>
    </p:cSldViewPr>
  </p:slideViewPr>
  <p:notesTextViewPr>
    <p:cViewPr>
      <p:scale>
        <a:sx n="1" d="1"/>
        <a:sy n="1" d="1"/>
      </p:scale>
      <p:origin x="0" y="0"/>
    </p:cViewPr>
  </p:notesTextViewPr>
  <p:notesViewPr>
    <p:cSldViewPr>
      <p:cViewPr>
        <p:scale>
          <a:sx n="84" d="100"/>
          <a:sy n="84" d="100"/>
        </p:scale>
        <p:origin x="-2142"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8D03CD-B57E-43F9-AF5E-02987500CD4D}" type="datetimeFigureOut">
              <a:rPr lang="en-US" smtClean="0"/>
              <a:t>11/13/2015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8CED18-0CEC-4F00-BADC-FDDE10A0E254}" type="slidenum">
              <a:rPr lang="en-US" smtClean="0"/>
              <a:t>‹#›</a:t>
            </a:fld>
            <a:endParaRPr lang="en-US"/>
          </a:p>
        </p:txBody>
      </p:sp>
    </p:spTree>
    <p:extLst>
      <p:ext uri="{BB962C8B-B14F-4D97-AF65-F5344CB8AC3E}">
        <p14:creationId xmlns:p14="http://schemas.microsoft.com/office/powerpoint/2010/main" val="1906797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going to talk about a method</a:t>
            </a:r>
            <a:r>
              <a:rPr lang="en-US" baseline="0" dirty="0" smtClean="0"/>
              <a:t> of teaching writing I have developed throughout the last five years of teaching advanced ESL at SDCE.</a:t>
            </a:r>
          </a:p>
          <a:p>
            <a:endParaRPr lang="en-US" baseline="0" dirty="0" smtClean="0"/>
          </a:p>
          <a:p>
            <a:r>
              <a:rPr lang="en-US" baseline="0" dirty="0" smtClean="0"/>
              <a:t>I teach an open enrollment class, which poses particular challenges:</a:t>
            </a:r>
          </a:p>
          <a:p>
            <a:pPr marL="171450" indent="-171450">
              <a:buFont typeface="Arial" panose="020B0604020202020204" pitchFamily="34" charset="0"/>
              <a:buChar char="•"/>
            </a:pPr>
            <a:r>
              <a:rPr lang="en-US" baseline="0" dirty="0" smtClean="0"/>
              <a:t>Large classes</a:t>
            </a:r>
          </a:p>
          <a:p>
            <a:pPr marL="171450" indent="-171450">
              <a:buFont typeface="Arial" panose="020B0604020202020204" pitchFamily="34" charset="0"/>
              <a:buChar char="•"/>
            </a:pPr>
            <a:r>
              <a:rPr lang="en-US" baseline="0" dirty="0" smtClean="0"/>
              <a:t>New students sometimes every day</a:t>
            </a:r>
          </a:p>
          <a:p>
            <a:endParaRPr lang="en-US" baseline="0" dirty="0" smtClean="0"/>
          </a:p>
          <a:p>
            <a:r>
              <a:rPr lang="en-US" dirty="0" smtClean="0"/>
              <a:t>Focus on transition to college or career has added stress to work on student writing, especially essay writing as related to college and scholarship applications and college preparedness</a:t>
            </a:r>
            <a:endParaRPr lang="en-US" dirty="0"/>
          </a:p>
        </p:txBody>
      </p:sp>
      <p:sp>
        <p:nvSpPr>
          <p:cNvPr id="4" name="Slide Number Placeholder 3"/>
          <p:cNvSpPr>
            <a:spLocks noGrp="1"/>
          </p:cNvSpPr>
          <p:nvPr>
            <p:ph type="sldNum" sz="quarter" idx="10"/>
          </p:nvPr>
        </p:nvSpPr>
        <p:spPr/>
        <p:txBody>
          <a:bodyPr/>
          <a:lstStyle/>
          <a:p>
            <a:fld id="{908CED18-0CEC-4F00-BADC-FDDE10A0E254}" type="slidenum">
              <a:rPr lang="en-US" smtClean="0"/>
              <a:t>1</a:t>
            </a:fld>
            <a:endParaRPr lang="en-US"/>
          </a:p>
        </p:txBody>
      </p:sp>
    </p:spTree>
    <p:extLst>
      <p:ext uri="{BB962C8B-B14F-4D97-AF65-F5344CB8AC3E}">
        <p14:creationId xmlns:p14="http://schemas.microsoft.com/office/powerpoint/2010/main" val="441223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critique focuses on organization of the information  and slowly turns students’ attention to language and format.</a:t>
            </a:r>
          </a:p>
          <a:p>
            <a:endParaRPr lang="en-US" dirty="0"/>
          </a:p>
          <a:p>
            <a:r>
              <a:rPr lang="en-US" dirty="0" smtClean="0"/>
              <a:t>The next step is …</a:t>
            </a:r>
            <a:endParaRPr lang="en-US" dirty="0"/>
          </a:p>
        </p:txBody>
      </p:sp>
      <p:sp>
        <p:nvSpPr>
          <p:cNvPr id="4" name="Slide Number Placeholder 3"/>
          <p:cNvSpPr>
            <a:spLocks noGrp="1"/>
          </p:cNvSpPr>
          <p:nvPr>
            <p:ph type="sldNum" sz="quarter" idx="10"/>
          </p:nvPr>
        </p:nvSpPr>
        <p:spPr/>
        <p:txBody>
          <a:bodyPr/>
          <a:lstStyle/>
          <a:p>
            <a:fld id="{908CED18-0CEC-4F00-BADC-FDDE10A0E254}" type="slidenum">
              <a:rPr lang="en-US" smtClean="0"/>
              <a:t>12</a:t>
            </a:fld>
            <a:endParaRPr lang="en-US"/>
          </a:p>
        </p:txBody>
      </p:sp>
    </p:spTree>
    <p:extLst>
      <p:ext uri="{BB962C8B-B14F-4D97-AF65-F5344CB8AC3E}">
        <p14:creationId xmlns:p14="http://schemas.microsoft.com/office/powerpoint/2010/main" val="2904515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8CED18-0CEC-4F00-BADC-FDDE10A0E254}" type="slidenum">
              <a:rPr lang="en-US" smtClean="0"/>
              <a:t>13</a:t>
            </a:fld>
            <a:endParaRPr lang="en-US"/>
          </a:p>
        </p:txBody>
      </p:sp>
    </p:spTree>
    <p:extLst>
      <p:ext uri="{BB962C8B-B14F-4D97-AF65-F5344CB8AC3E}">
        <p14:creationId xmlns:p14="http://schemas.microsoft.com/office/powerpoint/2010/main" val="1488956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8CED18-0CEC-4F00-BADC-FDDE10A0E254}" type="slidenum">
              <a:rPr lang="en-US" smtClean="0"/>
              <a:t>14</a:t>
            </a:fld>
            <a:endParaRPr lang="en-US"/>
          </a:p>
        </p:txBody>
      </p:sp>
    </p:spTree>
    <p:extLst>
      <p:ext uri="{BB962C8B-B14F-4D97-AF65-F5344CB8AC3E}">
        <p14:creationId xmlns:p14="http://schemas.microsoft.com/office/powerpoint/2010/main" val="3005989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usually are no more than two critiques because several paragraphs get critiqued and since students work at a different pace, across those critiques pretty much everything gets covered and there’s no need for the third round of critiques.</a:t>
            </a:r>
          </a:p>
          <a:p>
            <a:endParaRPr lang="en-US" dirty="0"/>
          </a:p>
          <a:p>
            <a:r>
              <a:rPr lang="en-US" dirty="0" smtClean="0"/>
              <a:t>When students finish working on their paragraphs, we talk about the order in which they should be put together and we begin to work on the introduction.</a:t>
            </a:r>
          </a:p>
          <a:p>
            <a:endParaRPr lang="en-US" dirty="0"/>
          </a:p>
          <a:p>
            <a:r>
              <a:rPr lang="en-US" dirty="0" smtClean="0"/>
              <a:t>Depending on the time, sometimes I write the introduction, but if I do, it is always based on what we said we need to include in the introduction.</a:t>
            </a:r>
          </a:p>
          <a:p>
            <a:r>
              <a:rPr lang="en-US" dirty="0" smtClean="0"/>
              <a:t>This time, since some groups have finished earlier and some were still working on the second or third draft, I asked the two groups that were done to write a draft of the introduction and I am going to combine them into the introductory paragraph.</a:t>
            </a:r>
          </a:p>
          <a:p>
            <a:endParaRPr lang="en-US" dirty="0"/>
          </a:p>
          <a:p>
            <a:r>
              <a:rPr lang="en-US" dirty="0" smtClean="0"/>
              <a:t>The point is that it is their voice that gets captured, and they know it.</a:t>
            </a:r>
          </a:p>
          <a:p>
            <a:r>
              <a:rPr lang="en-US" dirty="0" smtClean="0"/>
              <a:t>…</a:t>
            </a:r>
            <a:endParaRPr lang="en-US" dirty="0"/>
          </a:p>
        </p:txBody>
      </p:sp>
      <p:sp>
        <p:nvSpPr>
          <p:cNvPr id="4" name="Slide Number Placeholder 3"/>
          <p:cNvSpPr>
            <a:spLocks noGrp="1"/>
          </p:cNvSpPr>
          <p:nvPr>
            <p:ph type="sldNum" sz="quarter" idx="10"/>
          </p:nvPr>
        </p:nvSpPr>
        <p:spPr/>
        <p:txBody>
          <a:bodyPr/>
          <a:lstStyle/>
          <a:p>
            <a:fld id="{908CED18-0CEC-4F00-BADC-FDDE10A0E254}" type="slidenum">
              <a:rPr lang="en-US" smtClean="0"/>
              <a:t>15</a:t>
            </a:fld>
            <a:endParaRPr lang="en-US"/>
          </a:p>
        </p:txBody>
      </p:sp>
    </p:spTree>
    <p:extLst>
      <p:ext uri="{BB962C8B-B14F-4D97-AF65-F5344CB8AC3E}">
        <p14:creationId xmlns:p14="http://schemas.microsoft.com/office/powerpoint/2010/main" val="588413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8CED18-0CEC-4F00-BADC-FDDE10A0E254}" type="slidenum">
              <a:rPr lang="en-US" smtClean="0"/>
              <a:t>16</a:t>
            </a:fld>
            <a:endParaRPr lang="en-US"/>
          </a:p>
        </p:txBody>
      </p:sp>
    </p:spTree>
    <p:extLst>
      <p:ext uri="{BB962C8B-B14F-4D97-AF65-F5344CB8AC3E}">
        <p14:creationId xmlns:p14="http://schemas.microsoft.com/office/powerpoint/2010/main" val="1890257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8CED18-0CEC-4F00-BADC-FDDE10A0E254}" type="slidenum">
              <a:rPr lang="en-US" smtClean="0"/>
              <a:t>17</a:t>
            </a:fld>
            <a:endParaRPr lang="en-US"/>
          </a:p>
        </p:txBody>
      </p:sp>
    </p:spTree>
    <p:extLst>
      <p:ext uri="{BB962C8B-B14F-4D97-AF65-F5344CB8AC3E}">
        <p14:creationId xmlns:p14="http://schemas.microsoft.com/office/powerpoint/2010/main" val="2665831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8CED18-0CEC-4F00-BADC-FDDE10A0E254}" type="slidenum">
              <a:rPr lang="en-US" smtClean="0"/>
              <a:t>18</a:t>
            </a:fld>
            <a:endParaRPr lang="en-US"/>
          </a:p>
        </p:txBody>
      </p:sp>
    </p:spTree>
    <p:extLst>
      <p:ext uri="{BB962C8B-B14F-4D97-AF65-F5344CB8AC3E}">
        <p14:creationId xmlns:p14="http://schemas.microsoft.com/office/powerpoint/2010/main" val="1717957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the student can be expected to write a 4-5 paragraph essay, he or she must have already learned a lot about essay writing. With adult ESL students, you can’t always count on their having such education, so the traditional method of teaching essay writing involves a lot of initial instruction about the structure and rules and possible pitfalls, possibly with the help of a good textbook like this one here.</a:t>
            </a:r>
          </a:p>
          <a:p>
            <a:endParaRPr lang="en-US" dirty="0" smtClean="0"/>
          </a:p>
          <a:p>
            <a:r>
              <a:rPr lang="en-US" dirty="0" smtClean="0"/>
              <a:t>It may also involve a lot of individual help with writing an outline and thinking through the content.</a:t>
            </a:r>
          </a:p>
          <a:p>
            <a:endParaRPr lang="en-US" dirty="0"/>
          </a:p>
          <a:p>
            <a:r>
              <a:rPr lang="en-US" dirty="0" smtClean="0"/>
              <a:t>Then, the student writes the first draft, which the teacher reads and provides feedback. If conditions are favorable, the student gets an opportunity to write another draft, and if the situation is particularly fortuitous, this cycle may even be repeated again, until eventually the teacher evaluates the student’s work and gives the grade.</a:t>
            </a:r>
          </a:p>
          <a:p>
            <a:endParaRPr lang="en-US" dirty="0"/>
          </a:p>
          <a:p>
            <a:r>
              <a:rPr lang="en-US" dirty="0" smtClean="0"/>
              <a:t>In any case, it involves a big investment of time and attention on the part of the teacher, and only one student benefits from it.</a:t>
            </a:r>
            <a:endParaRPr lang="en-US" dirty="0"/>
          </a:p>
        </p:txBody>
      </p:sp>
      <p:sp>
        <p:nvSpPr>
          <p:cNvPr id="4" name="Slide Number Placeholder 3"/>
          <p:cNvSpPr>
            <a:spLocks noGrp="1"/>
          </p:cNvSpPr>
          <p:nvPr>
            <p:ph type="sldNum" sz="quarter" idx="10"/>
          </p:nvPr>
        </p:nvSpPr>
        <p:spPr/>
        <p:txBody>
          <a:bodyPr/>
          <a:lstStyle/>
          <a:p>
            <a:fld id="{908CED18-0CEC-4F00-BADC-FDDE10A0E254}" type="slidenum">
              <a:rPr lang="en-US" smtClean="0"/>
              <a:t>2</a:t>
            </a:fld>
            <a:endParaRPr lang="en-US"/>
          </a:p>
        </p:txBody>
      </p:sp>
    </p:spTree>
    <p:extLst>
      <p:ext uri="{BB962C8B-B14F-4D97-AF65-F5344CB8AC3E}">
        <p14:creationId xmlns:p14="http://schemas.microsoft.com/office/powerpoint/2010/main" val="1832950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collaborative writing, this time and attention benefit the whole class.</a:t>
            </a:r>
          </a:p>
          <a:p>
            <a:endParaRPr lang="en-US" dirty="0" smtClean="0"/>
          </a:p>
          <a:p>
            <a:r>
              <a:rPr lang="en-US" dirty="0" smtClean="0"/>
              <a:t>So here’s how it works:</a:t>
            </a:r>
          </a:p>
          <a:p>
            <a:endParaRPr lang="en-US" dirty="0"/>
          </a:p>
          <a:p>
            <a:endParaRPr lang="en-US" dirty="0"/>
          </a:p>
        </p:txBody>
      </p:sp>
      <p:sp>
        <p:nvSpPr>
          <p:cNvPr id="4" name="Slide Number Placeholder 3"/>
          <p:cNvSpPr>
            <a:spLocks noGrp="1"/>
          </p:cNvSpPr>
          <p:nvPr>
            <p:ph type="sldNum" sz="quarter" idx="10"/>
          </p:nvPr>
        </p:nvSpPr>
        <p:spPr/>
        <p:txBody>
          <a:bodyPr/>
          <a:lstStyle/>
          <a:p>
            <a:fld id="{908CED18-0CEC-4F00-BADC-FDDE10A0E254}" type="slidenum">
              <a:rPr lang="en-US" smtClean="0"/>
              <a:t>5</a:t>
            </a:fld>
            <a:endParaRPr lang="en-US"/>
          </a:p>
        </p:txBody>
      </p:sp>
    </p:spTree>
    <p:extLst>
      <p:ext uri="{BB962C8B-B14F-4D97-AF65-F5344CB8AC3E}">
        <p14:creationId xmlns:p14="http://schemas.microsoft.com/office/powerpoint/2010/main" val="1984039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again, the benefits of this method:</a:t>
            </a:r>
          </a:p>
          <a:p>
            <a:endParaRPr lang="en-US" dirty="0" smtClean="0"/>
          </a:p>
          <a:p>
            <a:r>
              <a:rPr lang="en-US" dirty="0" smtClean="0"/>
              <a:t>SLIDE</a:t>
            </a:r>
          </a:p>
          <a:p>
            <a:endParaRPr lang="en-US" dirty="0" smtClean="0"/>
          </a:p>
          <a:p>
            <a:endParaRPr lang="en-US" dirty="0"/>
          </a:p>
          <a:p>
            <a:r>
              <a:rPr lang="en-US" dirty="0" smtClean="0"/>
              <a:t>So, what is the Participatory Approach?</a:t>
            </a:r>
          </a:p>
          <a:p>
            <a:endParaRPr lang="en-US" dirty="0"/>
          </a:p>
        </p:txBody>
      </p:sp>
      <p:sp>
        <p:nvSpPr>
          <p:cNvPr id="4" name="Slide Number Placeholder 3"/>
          <p:cNvSpPr>
            <a:spLocks noGrp="1"/>
          </p:cNvSpPr>
          <p:nvPr>
            <p:ph type="sldNum" sz="quarter" idx="10"/>
          </p:nvPr>
        </p:nvSpPr>
        <p:spPr/>
        <p:txBody>
          <a:bodyPr/>
          <a:lstStyle/>
          <a:p>
            <a:fld id="{908CED18-0CEC-4F00-BADC-FDDE10A0E254}" type="slidenum">
              <a:rPr lang="en-US" smtClean="0"/>
              <a:t>6</a:t>
            </a:fld>
            <a:endParaRPr lang="en-US"/>
          </a:p>
        </p:txBody>
      </p:sp>
    </p:spTree>
    <p:extLst>
      <p:ext uri="{BB962C8B-B14F-4D97-AF65-F5344CB8AC3E}">
        <p14:creationId xmlns:p14="http://schemas.microsoft.com/office/powerpoint/2010/main" val="206351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477000" cy="4114800"/>
          </a:xfrm>
        </p:spPr>
        <p:txBody>
          <a:bodyPr/>
          <a:lstStyle/>
          <a:p>
            <a:pPr marL="0" lvl="1"/>
            <a:r>
              <a:rPr lang="en-US" sz="1000" dirty="0" smtClean="0"/>
              <a:t>It is an approach to teaching where students are encouraged to take a look </a:t>
            </a:r>
            <a:r>
              <a:rPr lang="en-US" sz="1000" dirty="0"/>
              <a:t>at </a:t>
            </a:r>
            <a:r>
              <a:rPr lang="en-US" sz="1000" dirty="0" smtClean="0"/>
              <a:t>the reality </a:t>
            </a:r>
            <a:r>
              <a:rPr lang="en-US" sz="1000" dirty="0"/>
              <a:t>around them and work to develop a voice they could use to speak for </a:t>
            </a:r>
            <a:r>
              <a:rPr lang="en-US" sz="1000" dirty="0" smtClean="0"/>
              <a:t>themselves.</a:t>
            </a:r>
          </a:p>
          <a:p>
            <a:pPr marL="0" lvl="1"/>
            <a:endParaRPr lang="en-US" sz="1000" dirty="0" smtClean="0"/>
          </a:p>
          <a:p>
            <a:pPr marL="0" lvl="1"/>
            <a:r>
              <a:rPr lang="en-US" sz="1000" dirty="0" smtClean="0"/>
              <a:t>It is an approach in which the student’s point of view is acknowledged, and the student is helped to believe that their view point is just as valuable as that of the teacher or anybody else. </a:t>
            </a:r>
          </a:p>
          <a:p>
            <a:pPr marL="0" lvl="1"/>
            <a:endParaRPr lang="en-US" sz="1000" dirty="0"/>
          </a:p>
          <a:p>
            <a:pPr marL="0" lvl="1"/>
            <a:r>
              <a:rPr lang="en-US" sz="1000" dirty="0" smtClean="0"/>
              <a:t>READ THE QUOTE</a:t>
            </a:r>
          </a:p>
          <a:p>
            <a:pPr marL="0" lvl="1"/>
            <a:r>
              <a:rPr lang="en-US" sz="1000" dirty="0" smtClean="0"/>
              <a:t>Students </a:t>
            </a:r>
            <a:r>
              <a:rPr lang="en-US" sz="1000" dirty="0"/>
              <a:t>take a </a:t>
            </a:r>
            <a:r>
              <a:rPr lang="en-US" sz="1000" b="1" dirty="0"/>
              <a:t>critical </a:t>
            </a:r>
            <a:r>
              <a:rPr lang="en-US" sz="1000" dirty="0"/>
              <a:t>look at the </a:t>
            </a:r>
            <a:r>
              <a:rPr lang="en-US" sz="1000" b="1" dirty="0"/>
              <a:t>social </a:t>
            </a:r>
            <a:r>
              <a:rPr lang="en-US" sz="1000" dirty="0"/>
              <a:t>reality around them and work to develop a voice they could use to speak for themselves and for their </a:t>
            </a:r>
            <a:r>
              <a:rPr lang="en-US" sz="1000" b="1" dirty="0"/>
              <a:t>community</a:t>
            </a:r>
            <a:r>
              <a:rPr lang="en-US" sz="1000" dirty="0" smtClean="0"/>
              <a:t>.</a:t>
            </a:r>
          </a:p>
          <a:p>
            <a:pPr marL="0" lvl="1"/>
            <a:endParaRPr lang="en-US" sz="1000" dirty="0"/>
          </a:p>
          <a:p>
            <a:pPr marL="0" lvl="1"/>
            <a:r>
              <a:rPr lang="en-US" sz="1000" dirty="0" smtClean="0"/>
              <a:t>You may think that it doesn’t have much to do with some of our students; after all, not all come from impoverished societies, but I believe it does have a lot to with immigrants, for the one reason that the one thing that they have lost and are trying to regain is their voice, that is, language.  Also, culturally, not all of them are as prepared to expressed themselves verbally as it is expected in this culture.</a:t>
            </a:r>
            <a:endParaRPr lang="en-US" sz="1000" dirty="0"/>
          </a:p>
          <a:p>
            <a:pPr marL="0" lvl="1"/>
            <a:endParaRPr lang="en-US" sz="1000" dirty="0" smtClean="0"/>
          </a:p>
          <a:p>
            <a:pPr marL="0" lvl="1"/>
            <a:r>
              <a:rPr lang="en-US" sz="1000" dirty="0" smtClean="0"/>
              <a:t>I have to say that I didn’t know much about Paulo Freire as I was first asking my students to do group writing, but when I finally realized that that’s what I was doing and read more about his philosophy, I found it very helpful since I could see  why it was so effective, and why students took to it so enthusiastically.</a:t>
            </a:r>
          </a:p>
          <a:p>
            <a:pPr marL="0" lvl="1"/>
            <a:endParaRPr lang="en-US" sz="1000" dirty="0" smtClean="0"/>
          </a:p>
          <a:p>
            <a:pPr marL="0" lvl="1"/>
            <a:r>
              <a:rPr lang="en-US" sz="1000" dirty="0" smtClean="0"/>
              <a:t>In practical terms, it means:</a:t>
            </a:r>
          </a:p>
          <a:p>
            <a:pPr marL="171450" lvl="1" indent="-171450">
              <a:buFont typeface="Arial" panose="020B0604020202020204" pitchFamily="34" charset="0"/>
              <a:buChar char="•"/>
            </a:pPr>
            <a:r>
              <a:rPr lang="en-US" sz="1000" dirty="0" smtClean="0"/>
              <a:t>A problem-posing approach</a:t>
            </a:r>
          </a:p>
          <a:p>
            <a:pPr marL="171450" lvl="1" indent="-171450">
              <a:buFont typeface="Arial" panose="020B0604020202020204" pitchFamily="34" charset="0"/>
              <a:buChar char="•"/>
            </a:pPr>
            <a:r>
              <a:rPr lang="en-US" sz="1000" dirty="0" smtClean="0"/>
              <a:t>Related to students’ lives</a:t>
            </a:r>
            <a:endParaRPr lang="en-US" sz="1000" dirty="0"/>
          </a:p>
          <a:p>
            <a:endParaRPr lang="en-US" sz="1000" dirty="0"/>
          </a:p>
          <a:p>
            <a:r>
              <a:rPr lang="en-US" sz="900" dirty="0" smtClean="0"/>
              <a:t>Revolutionary idea was that everyone had a unique point of view on life and that no one person had a better point of view than anyone else; if everyone worked together, they could build upon their knowledge rather than just learning the point of view of one person</a:t>
            </a:r>
          </a:p>
          <a:p>
            <a:endParaRPr lang="en-US" sz="900" dirty="0" smtClean="0"/>
          </a:p>
          <a:p>
            <a:r>
              <a:rPr lang="en-US" sz="900" b="0" i="0" kern="1200" dirty="0" smtClean="0">
                <a:solidFill>
                  <a:schemeClr val="tx1"/>
                </a:solidFill>
                <a:effectLst/>
              </a:rPr>
              <a:t>This text argues that the ignorance and lethargy of the poor are the direct result of the whole economic, social and political domination. The book suggests that in some countries the oppressors use the system to maintain a 'culture of silence'. Through the right kind of education, the book suggests, avoiding authoritarian teacher-pupil models and based on the actual experiences of students and on continual shared investigation, every human being, no matter how impoverished or illiterate, can develop a new awareness of self, and the right to be heard.</a:t>
            </a:r>
            <a:endParaRPr lang="en-US" sz="900" dirty="0" smtClean="0"/>
          </a:p>
        </p:txBody>
      </p:sp>
      <p:sp>
        <p:nvSpPr>
          <p:cNvPr id="4" name="Slide Number Placeholder 3"/>
          <p:cNvSpPr>
            <a:spLocks noGrp="1"/>
          </p:cNvSpPr>
          <p:nvPr>
            <p:ph type="sldNum" sz="quarter" idx="10"/>
          </p:nvPr>
        </p:nvSpPr>
        <p:spPr/>
        <p:txBody>
          <a:bodyPr/>
          <a:lstStyle/>
          <a:p>
            <a:fld id="{908CED18-0CEC-4F00-BADC-FDDE10A0E254}" type="slidenum">
              <a:rPr lang="en-US" smtClean="0"/>
              <a:t>7</a:t>
            </a:fld>
            <a:endParaRPr lang="en-US" dirty="0"/>
          </a:p>
        </p:txBody>
      </p:sp>
      <p:sp>
        <p:nvSpPr>
          <p:cNvPr id="5" name="TextBox 4"/>
          <p:cNvSpPr txBox="1"/>
          <p:nvPr/>
        </p:nvSpPr>
        <p:spPr>
          <a:xfrm>
            <a:off x="4648200" y="7315200"/>
            <a:ext cx="1981200" cy="461665"/>
          </a:xfrm>
          <a:prstGeom prst="rect">
            <a:avLst/>
          </a:prstGeom>
          <a:noFill/>
          <a:ln>
            <a:solidFill>
              <a:schemeClr val="tx1"/>
            </a:solidFill>
          </a:ln>
        </p:spPr>
        <p:txBody>
          <a:bodyPr wrap="square" rtlCol="0">
            <a:spAutoFit/>
          </a:bodyPr>
          <a:lstStyle/>
          <a:p>
            <a:r>
              <a:rPr lang="en-US" sz="1200" dirty="0" smtClean="0"/>
              <a:t>Refer them to the YouTube on the last slide</a:t>
            </a:r>
            <a:endParaRPr lang="en-US" sz="1200" dirty="0"/>
          </a:p>
        </p:txBody>
      </p:sp>
    </p:spTree>
    <p:extLst>
      <p:ext uri="{BB962C8B-B14F-4D97-AF65-F5344CB8AC3E}">
        <p14:creationId xmlns:p14="http://schemas.microsoft.com/office/powerpoint/2010/main" val="1789004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walk you, day by day, through the most recent project we have been working on to illustrate this method, and then show you some other ways  in which we have done it.</a:t>
            </a:r>
          </a:p>
          <a:p>
            <a:endParaRPr lang="en-US" dirty="0"/>
          </a:p>
          <a:p>
            <a:r>
              <a:rPr lang="en-US" dirty="0" smtClean="0"/>
              <a:t>The topic of the essay usually comes out of a discussion that has generated a lot of interest. If something causes a lot of discussion, it is a sure sign that it has great potential as a topic for group writing. </a:t>
            </a:r>
          </a:p>
          <a:p>
            <a:endParaRPr lang="en-US" dirty="0"/>
          </a:p>
          <a:p>
            <a:r>
              <a:rPr lang="en-US" dirty="0" smtClean="0"/>
              <a:t>In this case, the interest on the different sources of wealth in California was sparked by a story by Mark Twain, </a:t>
            </a:r>
            <a:r>
              <a:rPr lang="en-US" i="1" dirty="0" smtClean="0"/>
              <a:t>The Californian’s Tale</a:t>
            </a:r>
            <a:r>
              <a:rPr lang="en-US" dirty="0" smtClean="0"/>
              <a:t>, which we read in class, about the life of gold seekers during the times of the Gold Rush. We talked about ghost towns it left behind that some of the students have visited, how they came to prosperity and then perished, and it prompted a discussion of the different sources of wealth in California. It’s a topic that is very much related to students’ lives, as they are among the thousands and millions of people who have come here in search of a piece of that prosperity for themselves and their families.</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908CED18-0CEC-4F00-BADC-FDDE10A0E254}" type="slidenum">
              <a:rPr lang="en-US" smtClean="0"/>
              <a:t>8</a:t>
            </a:fld>
            <a:endParaRPr lang="en-US"/>
          </a:p>
        </p:txBody>
      </p:sp>
    </p:spTree>
    <p:extLst>
      <p:ext uri="{BB962C8B-B14F-4D97-AF65-F5344CB8AC3E}">
        <p14:creationId xmlns:p14="http://schemas.microsoft.com/office/powerpoint/2010/main" val="2260248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8CED18-0CEC-4F00-BADC-FDDE10A0E254}" type="slidenum">
              <a:rPr lang="en-US" smtClean="0"/>
              <a:t>9</a:t>
            </a:fld>
            <a:endParaRPr lang="en-US"/>
          </a:p>
        </p:txBody>
      </p:sp>
    </p:spTree>
    <p:extLst>
      <p:ext uri="{BB962C8B-B14F-4D97-AF65-F5344CB8AC3E}">
        <p14:creationId xmlns:p14="http://schemas.microsoft.com/office/powerpoint/2010/main" val="88186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Day 2, which doesn’t have to be the next day, we take the first critical look at the work they have so far created.</a:t>
            </a:r>
          </a:p>
          <a:p>
            <a:endParaRPr lang="en-US" dirty="0"/>
          </a:p>
          <a:p>
            <a:r>
              <a:rPr lang="en-US" dirty="0" smtClean="0"/>
              <a:t>The first critique focuses on the content, and not on language or structure.</a:t>
            </a:r>
          </a:p>
          <a:p>
            <a:endParaRPr lang="en-US" dirty="0"/>
          </a:p>
          <a:p>
            <a:r>
              <a:rPr lang="en-US" dirty="0" smtClean="0"/>
              <a:t>Their assignment after their first critique is to …</a:t>
            </a:r>
            <a:endParaRPr lang="en-US" dirty="0"/>
          </a:p>
        </p:txBody>
      </p:sp>
      <p:sp>
        <p:nvSpPr>
          <p:cNvPr id="4" name="Slide Number Placeholder 3"/>
          <p:cNvSpPr>
            <a:spLocks noGrp="1"/>
          </p:cNvSpPr>
          <p:nvPr>
            <p:ph type="sldNum" sz="quarter" idx="10"/>
          </p:nvPr>
        </p:nvSpPr>
        <p:spPr/>
        <p:txBody>
          <a:bodyPr/>
          <a:lstStyle/>
          <a:p>
            <a:fld id="{908CED18-0CEC-4F00-BADC-FDDE10A0E254}" type="slidenum">
              <a:rPr lang="en-US" smtClean="0"/>
              <a:t>10</a:t>
            </a:fld>
            <a:endParaRPr lang="en-US"/>
          </a:p>
        </p:txBody>
      </p:sp>
    </p:spTree>
    <p:extLst>
      <p:ext uri="{BB962C8B-B14F-4D97-AF65-F5344CB8AC3E}">
        <p14:creationId xmlns:p14="http://schemas.microsoft.com/office/powerpoint/2010/main" val="707361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8CED18-0CEC-4F00-BADC-FDDE10A0E254}" type="slidenum">
              <a:rPr lang="en-US" smtClean="0"/>
              <a:t>11</a:t>
            </a:fld>
            <a:endParaRPr lang="en-US"/>
          </a:p>
        </p:txBody>
      </p:sp>
    </p:spTree>
    <p:extLst>
      <p:ext uri="{BB962C8B-B14F-4D97-AF65-F5344CB8AC3E}">
        <p14:creationId xmlns:p14="http://schemas.microsoft.com/office/powerpoint/2010/main" val="37714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9F6F05-BC57-436F-8762-1EA8092A44FE}" type="datetimeFigureOut">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C4CC-5299-47DB-91E3-4E18C692F0A0}" type="slidenum">
              <a:rPr lang="en-US" smtClean="0"/>
              <a:t>‹#›</a:t>
            </a:fld>
            <a:endParaRPr lang="en-US"/>
          </a:p>
        </p:txBody>
      </p:sp>
    </p:spTree>
    <p:extLst>
      <p:ext uri="{BB962C8B-B14F-4D97-AF65-F5344CB8AC3E}">
        <p14:creationId xmlns:p14="http://schemas.microsoft.com/office/powerpoint/2010/main" val="3980501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9F6F05-BC57-436F-8762-1EA8092A44FE}" type="datetimeFigureOut">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C4CC-5299-47DB-91E3-4E18C692F0A0}" type="slidenum">
              <a:rPr lang="en-US" smtClean="0"/>
              <a:t>‹#›</a:t>
            </a:fld>
            <a:endParaRPr lang="en-US"/>
          </a:p>
        </p:txBody>
      </p:sp>
    </p:spTree>
    <p:extLst>
      <p:ext uri="{BB962C8B-B14F-4D97-AF65-F5344CB8AC3E}">
        <p14:creationId xmlns:p14="http://schemas.microsoft.com/office/powerpoint/2010/main" val="75227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9F6F05-BC57-436F-8762-1EA8092A44FE}" type="datetimeFigureOut">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C4CC-5299-47DB-91E3-4E18C692F0A0}" type="slidenum">
              <a:rPr lang="en-US" smtClean="0"/>
              <a:t>‹#›</a:t>
            </a:fld>
            <a:endParaRPr lang="en-US"/>
          </a:p>
        </p:txBody>
      </p:sp>
    </p:spTree>
    <p:extLst>
      <p:ext uri="{BB962C8B-B14F-4D97-AF65-F5344CB8AC3E}">
        <p14:creationId xmlns:p14="http://schemas.microsoft.com/office/powerpoint/2010/main" val="300273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9F6F05-BC57-436F-8762-1EA8092A44FE}" type="datetimeFigureOut">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C4CC-5299-47DB-91E3-4E18C692F0A0}" type="slidenum">
              <a:rPr lang="en-US" smtClean="0"/>
              <a:t>‹#›</a:t>
            </a:fld>
            <a:endParaRPr lang="en-US"/>
          </a:p>
        </p:txBody>
      </p:sp>
    </p:spTree>
    <p:extLst>
      <p:ext uri="{BB962C8B-B14F-4D97-AF65-F5344CB8AC3E}">
        <p14:creationId xmlns:p14="http://schemas.microsoft.com/office/powerpoint/2010/main" val="252614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9F6F05-BC57-436F-8762-1EA8092A44FE}" type="datetimeFigureOut">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C4CC-5299-47DB-91E3-4E18C692F0A0}" type="slidenum">
              <a:rPr lang="en-US" smtClean="0"/>
              <a:t>‹#›</a:t>
            </a:fld>
            <a:endParaRPr lang="en-US"/>
          </a:p>
        </p:txBody>
      </p:sp>
    </p:spTree>
    <p:extLst>
      <p:ext uri="{BB962C8B-B14F-4D97-AF65-F5344CB8AC3E}">
        <p14:creationId xmlns:p14="http://schemas.microsoft.com/office/powerpoint/2010/main" val="891375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9F6F05-BC57-436F-8762-1EA8092A44FE}" type="datetimeFigureOut">
              <a:rPr lang="en-US" smtClean="0"/>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4C4CC-5299-47DB-91E3-4E18C692F0A0}" type="slidenum">
              <a:rPr lang="en-US" smtClean="0"/>
              <a:t>‹#›</a:t>
            </a:fld>
            <a:endParaRPr lang="en-US"/>
          </a:p>
        </p:txBody>
      </p:sp>
    </p:spTree>
    <p:extLst>
      <p:ext uri="{BB962C8B-B14F-4D97-AF65-F5344CB8AC3E}">
        <p14:creationId xmlns:p14="http://schemas.microsoft.com/office/powerpoint/2010/main" val="336345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9F6F05-BC57-436F-8762-1EA8092A44FE}" type="datetimeFigureOut">
              <a:rPr lang="en-US" smtClean="0"/>
              <a:t>11/13/2015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64C4CC-5299-47DB-91E3-4E18C692F0A0}" type="slidenum">
              <a:rPr lang="en-US" smtClean="0"/>
              <a:t>‹#›</a:t>
            </a:fld>
            <a:endParaRPr lang="en-US"/>
          </a:p>
        </p:txBody>
      </p:sp>
    </p:spTree>
    <p:extLst>
      <p:ext uri="{BB962C8B-B14F-4D97-AF65-F5344CB8AC3E}">
        <p14:creationId xmlns:p14="http://schemas.microsoft.com/office/powerpoint/2010/main" val="2957256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9F6F05-BC57-436F-8762-1EA8092A44FE}" type="datetimeFigureOut">
              <a:rPr lang="en-US" smtClean="0"/>
              <a:t>11/13/2015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64C4CC-5299-47DB-91E3-4E18C692F0A0}" type="slidenum">
              <a:rPr lang="en-US" smtClean="0"/>
              <a:t>‹#›</a:t>
            </a:fld>
            <a:endParaRPr lang="en-US"/>
          </a:p>
        </p:txBody>
      </p:sp>
    </p:spTree>
    <p:extLst>
      <p:ext uri="{BB962C8B-B14F-4D97-AF65-F5344CB8AC3E}">
        <p14:creationId xmlns:p14="http://schemas.microsoft.com/office/powerpoint/2010/main" val="590299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F6F05-BC57-436F-8762-1EA8092A44FE}" type="datetimeFigureOut">
              <a:rPr lang="en-US" smtClean="0"/>
              <a:t>11/13/2015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64C4CC-5299-47DB-91E3-4E18C692F0A0}" type="slidenum">
              <a:rPr lang="en-US" smtClean="0"/>
              <a:t>‹#›</a:t>
            </a:fld>
            <a:endParaRPr lang="en-US"/>
          </a:p>
        </p:txBody>
      </p:sp>
    </p:spTree>
    <p:extLst>
      <p:ext uri="{BB962C8B-B14F-4D97-AF65-F5344CB8AC3E}">
        <p14:creationId xmlns:p14="http://schemas.microsoft.com/office/powerpoint/2010/main" val="328622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9F6F05-BC57-436F-8762-1EA8092A44FE}" type="datetimeFigureOut">
              <a:rPr lang="en-US" smtClean="0"/>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4C4CC-5299-47DB-91E3-4E18C692F0A0}" type="slidenum">
              <a:rPr lang="en-US" smtClean="0"/>
              <a:t>‹#›</a:t>
            </a:fld>
            <a:endParaRPr lang="en-US"/>
          </a:p>
        </p:txBody>
      </p:sp>
    </p:spTree>
    <p:extLst>
      <p:ext uri="{BB962C8B-B14F-4D97-AF65-F5344CB8AC3E}">
        <p14:creationId xmlns:p14="http://schemas.microsoft.com/office/powerpoint/2010/main" val="117885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9F6F05-BC57-436F-8762-1EA8092A44FE}" type="datetimeFigureOut">
              <a:rPr lang="en-US" smtClean="0"/>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4C4CC-5299-47DB-91E3-4E18C692F0A0}" type="slidenum">
              <a:rPr lang="en-US" smtClean="0"/>
              <a:t>‹#›</a:t>
            </a:fld>
            <a:endParaRPr lang="en-US"/>
          </a:p>
        </p:txBody>
      </p:sp>
    </p:spTree>
    <p:extLst>
      <p:ext uri="{BB962C8B-B14F-4D97-AF65-F5344CB8AC3E}">
        <p14:creationId xmlns:p14="http://schemas.microsoft.com/office/powerpoint/2010/main" val="1717448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F6F05-BC57-436F-8762-1EA8092A44FE}" type="datetimeFigureOut">
              <a:rPr lang="en-US" smtClean="0"/>
              <a:t>11/13/2015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4C4CC-5299-47DB-91E3-4E18C692F0A0}" type="slidenum">
              <a:rPr lang="en-US" smtClean="0"/>
              <a:t>‹#›</a:t>
            </a:fld>
            <a:endParaRPr lang="en-US"/>
          </a:p>
        </p:txBody>
      </p:sp>
    </p:spTree>
    <p:extLst>
      <p:ext uri="{BB962C8B-B14F-4D97-AF65-F5344CB8AC3E}">
        <p14:creationId xmlns:p14="http://schemas.microsoft.com/office/powerpoint/2010/main" val="2094966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elearnwomen.org/index.php?option=com_content&amp;view=article&amp;id=90&amp;Itemid=19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mgxcopy.com/" TargetMode="External"/><Relationship Id="rId5" Type="http://schemas.openxmlformats.org/officeDocument/2006/relationships/hyperlink" Target="http://www.magdaseslclass.weebly.com/" TargetMode="External"/><Relationship Id="rId4" Type="http://schemas.openxmlformats.org/officeDocument/2006/relationships/hyperlink" Target="http://www.stageoflife.com/Writing_Contests.asp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lklivingston.tripod.com/essay/index.html" TargetMode="External"/><Relationship Id="rId2" Type="http://schemas.openxmlformats.org/officeDocument/2006/relationships/hyperlink" Target="https://www.youtube.com/watch?v=aFWjnkFypF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C00000"/>
                </a:solidFill>
              </a:rPr>
              <a:t>Teaching </a:t>
            </a:r>
            <a:r>
              <a:rPr lang="en-US" dirty="0">
                <a:solidFill>
                  <a:srgbClr val="C00000"/>
                </a:solidFill>
              </a:rPr>
              <a:t>Essay Writing </a:t>
            </a:r>
            <a:r>
              <a:rPr lang="en-US" dirty="0" smtClean="0">
                <a:solidFill>
                  <a:srgbClr val="C00000"/>
                </a:solidFill>
              </a:rPr>
              <a:t/>
            </a:r>
            <a:br>
              <a:rPr lang="en-US" dirty="0" smtClean="0">
                <a:solidFill>
                  <a:srgbClr val="C00000"/>
                </a:solidFill>
              </a:rPr>
            </a:br>
            <a:r>
              <a:rPr lang="en-US" dirty="0" smtClean="0">
                <a:solidFill>
                  <a:srgbClr val="C00000"/>
                </a:solidFill>
              </a:rPr>
              <a:t>Through </a:t>
            </a:r>
            <a:r>
              <a:rPr lang="en-US" dirty="0">
                <a:solidFill>
                  <a:srgbClr val="C00000"/>
                </a:solidFill>
              </a:rPr>
              <a:t>Collaborative Group Work</a:t>
            </a:r>
          </a:p>
        </p:txBody>
      </p:sp>
      <p:sp>
        <p:nvSpPr>
          <p:cNvPr id="3" name="Subtitle 2"/>
          <p:cNvSpPr>
            <a:spLocks noGrp="1"/>
          </p:cNvSpPr>
          <p:nvPr>
            <p:ph type="subTitle" idx="1"/>
          </p:nvPr>
        </p:nvSpPr>
        <p:spPr/>
        <p:txBody>
          <a:bodyPr/>
          <a:lstStyle/>
          <a:p>
            <a:r>
              <a:rPr lang="en-US" dirty="0" smtClean="0">
                <a:solidFill>
                  <a:schemeClr val="tx1">
                    <a:lumMod val="65000"/>
                    <a:lumOff val="35000"/>
                  </a:schemeClr>
                </a:solidFill>
              </a:rPr>
              <a:t>Magdalena Kwiatkowski</a:t>
            </a:r>
          </a:p>
          <a:p>
            <a:r>
              <a:rPr lang="en-US" dirty="0" smtClean="0">
                <a:solidFill>
                  <a:schemeClr val="tx1">
                    <a:lumMod val="65000"/>
                    <a:lumOff val="35000"/>
                  </a:schemeClr>
                </a:solidFill>
              </a:rPr>
              <a:t>San Diego Continuing Education</a:t>
            </a:r>
            <a:endParaRPr lang="en-US" dirty="0">
              <a:solidFill>
                <a:schemeClr val="tx1">
                  <a:lumMod val="65000"/>
                  <a:lumOff val="35000"/>
                </a:schemeClr>
              </a:solidFill>
            </a:endParaRPr>
          </a:p>
        </p:txBody>
      </p:sp>
      <p:sp>
        <p:nvSpPr>
          <p:cNvPr id="5" name="Subtitle 2"/>
          <p:cNvSpPr txBox="1">
            <a:spLocks/>
          </p:cNvSpPr>
          <p:nvPr/>
        </p:nvSpPr>
        <p:spPr>
          <a:xfrm>
            <a:off x="304800" y="5715000"/>
            <a:ext cx="8534400" cy="838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200" dirty="0" smtClean="0"/>
              <a:t>2015 CATESOL Annual Conference: Technology Through the Ages</a:t>
            </a:r>
          </a:p>
          <a:p>
            <a:r>
              <a:rPr lang="en-US" sz="2200" dirty="0"/>
              <a:t>Anaheim, </a:t>
            </a:r>
            <a:r>
              <a:rPr lang="en-US" sz="2200" dirty="0" smtClean="0"/>
              <a:t>California, </a:t>
            </a:r>
            <a:r>
              <a:rPr lang="en-US" sz="2200" dirty="0"/>
              <a:t>November </a:t>
            </a:r>
            <a:r>
              <a:rPr lang="en-US" sz="2200" dirty="0" smtClean="0"/>
              <a:t>14</a:t>
            </a:r>
            <a:r>
              <a:rPr lang="en-US" sz="2200" baseline="30000" dirty="0" smtClean="0"/>
              <a:t>th</a:t>
            </a:r>
            <a:endParaRPr lang="en-US" sz="2000" dirty="0"/>
          </a:p>
        </p:txBody>
      </p:sp>
    </p:spTree>
    <p:extLst>
      <p:ext uri="{BB962C8B-B14F-4D97-AF65-F5344CB8AC3E}">
        <p14:creationId xmlns:p14="http://schemas.microsoft.com/office/powerpoint/2010/main" val="4157569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267200" cy="4525963"/>
          </a:xfrm>
        </p:spPr>
        <p:txBody>
          <a:bodyPr>
            <a:normAutofit/>
          </a:bodyPr>
          <a:lstStyle/>
          <a:p>
            <a:pPr marL="0" indent="0">
              <a:buNone/>
            </a:pPr>
            <a:r>
              <a:rPr lang="en-US" dirty="0" smtClean="0">
                <a:solidFill>
                  <a:srgbClr val="C00000"/>
                </a:solidFill>
                <a:latin typeface="Arial Narrow" panose="020B0606020202030204" pitchFamily="34" charset="0"/>
              </a:rPr>
              <a:t>Step 4: </a:t>
            </a:r>
            <a:r>
              <a:rPr lang="en-US" dirty="0" smtClean="0">
                <a:latin typeface="Arial Narrow" panose="020B0606020202030204" pitchFamily="34" charset="0"/>
              </a:rPr>
              <a:t>First critique</a:t>
            </a:r>
          </a:p>
          <a:p>
            <a:pPr marL="0" indent="0">
              <a:buNone/>
            </a:pPr>
            <a:endParaRPr lang="en-US" dirty="0" smtClean="0">
              <a:latin typeface="Arial Narrow" panose="020B0606020202030204" pitchFamily="34" charset="0"/>
            </a:endParaRPr>
          </a:p>
          <a:p>
            <a:pPr marL="0" indent="0">
              <a:buNone/>
            </a:pPr>
            <a:endParaRPr lang="en-US" sz="4800" dirty="0" smtClean="0">
              <a:latin typeface="Arial Narrow" panose="020B0606020202030204" pitchFamily="34" charset="0"/>
            </a:endParaRPr>
          </a:p>
          <a:p>
            <a:pPr marL="0" indent="0">
              <a:buNone/>
            </a:pPr>
            <a:r>
              <a:rPr lang="en-US" dirty="0" smtClean="0">
                <a:solidFill>
                  <a:srgbClr val="C00000"/>
                </a:solidFill>
                <a:latin typeface="Arial Narrow" panose="020B0606020202030204" pitchFamily="34" charset="0"/>
              </a:rPr>
              <a:t>Step 5: </a:t>
            </a:r>
            <a:r>
              <a:rPr lang="en-US" dirty="0" smtClean="0">
                <a:latin typeface="Arial Narrow" panose="020B0606020202030204" pitchFamily="34" charset="0"/>
              </a:rPr>
              <a:t>Students continue to work in their groups</a:t>
            </a:r>
          </a:p>
          <a:p>
            <a:pPr marL="0" indent="0">
              <a:buNone/>
            </a:pPr>
            <a:endParaRPr lang="en-US" dirty="0" smtClean="0"/>
          </a:p>
        </p:txBody>
      </p:sp>
      <p:sp>
        <p:nvSpPr>
          <p:cNvPr id="4" name="TextBox 3"/>
          <p:cNvSpPr txBox="1"/>
          <p:nvPr/>
        </p:nvSpPr>
        <p:spPr>
          <a:xfrm flipH="1">
            <a:off x="4572000" y="3429000"/>
            <a:ext cx="4495800" cy="2800767"/>
          </a:xfrm>
          <a:prstGeom prst="rect">
            <a:avLst/>
          </a:prstGeom>
          <a:noFill/>
        </p:spPr>
        <p:txBody>
          <a:bodyPr wrap="square" rtlCol="0">
            <a:spAutoFit/>
          </a:bodyPr>
          <a:lstStyle/>
          <a:p>
            <a:r>
              <a:rPr lang="en-US" sz="2200" b="1" dirty="0" smtClean="0">
                <a:solidFill>
                  <a:schemeClr val="accent3">
                    <a:lumMod val="50000"/>
                  </a:schemeClr>
                </a:solidFill>
                <a:latin typeface="Comic Sans MS" panose="030F0702030302020204" pitchFamily="66" charset="0"/>
              </a:rPr>
              <a:t>To do next:</a:t>
            </a:r>
          </a:p>
          <a:p>
            <a:pPr marL="285750" indent="-285750">
              <a:buFont typeface="Arial" panose="020B0604020202020204" pitchFamily="34" charset="0"/>
              <a:buChar char="•"/>
            </a:pPr>
            <a:r>
              <a:rPr lang="en-US" sz="2200" dirty="0" smtClean="0">
                <a:solidFill>
                  <a:schemeClr val="accent3">
                    <a:lumMod val="50000"/>
                  </a:schemeClr>
                </a:solidFill>
                <a:latin typeface="Comic Sans MS" panose="030F0702030302020204" pitchFamily="66" charset="0"/>
              </a:rPr>
              <a:t>do more research if necessary or cut down some detail</a:t>
            </a:r>
          </a:p>
          <a:p>
            <a:pPr marL="285750" indent="-285750">
              <a:buFont typeface="Arial" panose="020B0604020202020204" pitchFamily="34" charset="0"/>
              <a:buChar char="•"/>
            </a:pPr>
            <a:r>
              <a:rPr lang="en-US" sz="2200" dirty="0">
                <a:solidFill>
                  <a:schemeClr val="accent3">
                    <a:lumMod val="50000"/>
                  </a:schemeClr>
                </a:solidFill>
                <a:latin typeface="Comic Sans MS" panose="030F0702030302020204" pitchFamily="66" charset="0"/>
              </a:rPr>
              <a:t>p</a:t>
            </a:r>
            <a:r>
              <a:rPr lang="en-US" sz="2200" dirty="0" smtClean="0">
                <a:solidFill>
                  <a:schemeClr val="accent3">
                    <a:lumMod val="50000"/>
                  </a:schemeClr>
                </a:solidFill>
                <a:latin typeface="Comic Sans MS" panose="030F0702030302020204" pitchFamily="66" charset="0"/>
              </a:rPr>
              <a:t>araphrase the text if necessary</a:t>
            </a:r>
          </a:p>
          <a:p>
            <a:pPr marL="285750" indent="-285750">
              <a:buFont typeface="Arial" panose="020B0604020202020204" pitchFamily="34" charset="0"/>
              <a:buChar char="•"/>
            </a:pPr>
            <a:r>
              <a:rPr lang="en-US" sz="2200" dirty="0" smtClean="0">
                <a:solidFill>
                  <a:schemeClr val="accent3">
                    <a:lumMod val="50000"/>
                  </a:schemeClr>
                </a:solidFill>
                <a:latin typeface="Comic Sans MS" panose="030F0702030302020204" pitchFamily="66" charset="0"/>
              </a:rPr>
              <a:t>attempt to formulate the topic sentence</a:t>
            </a:r>
          </a:p>
          <a:p>
            <a:pPr marL="285750" indent="-285750">
              <a:buFont typeface="Arial" panose="020B0604020202020204" pitchFamily="34" charset="0"/>
              <a:buChar char="•"/>
            </a:pPr>
            <a:r>
              <a:rPr lang="en-US" sz="2200" dirty="0">
                <a:solidFill>
                  <a:schemeClr val="accent3">
                    <a:lumMod val="50000"/>
                  </a:schemeClr>
                </a:solidFill>
                <a:latin typeface="Comic Sans MS" panose="030F0702030302020204" pitchFamily="66" charset="0"/>
              </a:rPr>
              <a:t>t</a:t>
            </a:r>
            <a:r>
              <a:rPr lang="en-US" sz="2200" dirty="0" smtClean="0">
                <a:solidFill>
                  <a:schemeClr val="accent3">
                    <a:lumMod val="50000"/>
                  </a:schemeClr>
                </a:solidFill>
                <a:latin typeface="Comic Sans MS" panose="030F0702030302020204" pitchFamily="66" charset="0"/>
              </a:rPr>
              <a:t>ype the paragraph</a:t>
            </a:r>
            <a:endParaRPr lang="en-US" sz="2200" dirty="0">
              <a:solidFill>
                <a:schemeClr val="accent3">
                  <a:lumMod val="50000"/>
                </a:schemeClr>
              </a:solidFill>
              <a:latin typeface="Comic Sans MS" panose="030F0702030302020204" pitchFamily="66" charset="0"/>
            </a:endParaRPr>
          </a:p>
        </p:txBody>
      </p:sp>
      <p:sp>
        <p:nvSpPr>
          <p:cNvPr id="9" name="Title 1"/>
          <p:cNvSpPr>
            <a:spLocks noGrp="1"/>
          </p:cNvSpPr>
          <p:nvPr>
            <p:ph type="title"/>
          </p:nvPr>
        </p:nvSpPr>
        <p:spPr>
          <a:xfrm>
            <a:off x="457200" y="274638"/>
            <a:ext cx="1752600" cy="1020762"/>
          </a:xfrm>
        </p:spPr>
        <p:txBody>
          <a:bodyPr>
            <a:normAutofit/>
          </a:bodyPr>
          <a:lstStyle/>
          <a:p>
            <a:r>
              <a:rPr lang="en-US" b="1" dirty="0" smtClean="0">
                <a:solidFill>
                  <a:srgbClr val="C00000"/>
                </a:solidFill>
              </a:rPr>
              <a:t>Day 2</a:t>
            </a:r>
            <a:endParaRPr lang="en-US" b="1" dirty="0">
              <a:solidFill>
                <a:srgbClr val="C00000"/>
              </a:solidFill>
            </a:endParaRPr>
          </a:p>
        </p:txBody>
      </p:sp>
      <p:sp>
        <p:nvSpPr>
          <p:cNvPr id="10" name="Rounded Rectangular Callout 9"/>
          <p:cNvSpPr/>
          <p:nvPr/>
        </p:nvSpPr>
        <p:spPr>
          <a:xfrm>
            <a:off x="3886200" y="304800"/>
            <a:ext cx="5029200" cy="2819400"/>
          </a:xfrm>
          <a:prstGeom prst="wedgeRoundRectCallout">
            <a:avLst>
              <a:gd name="adj1" fmla="val -55379"/>
              <a:gd name="adj2" fmla="val -3946"/>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Bef>
                <a:spcPts val="600"/>
              </a:spcBef>
              <a:buFont typeface="+mj-lt"/>
              <a:buAutoNum type="arabicPeriod"/>
            </a:pPr>
            <a:r>
              <a:rPr lang="en-US" sz="2200" dirty="0" smtClean="0">
                <a:solidFill>
                  <a:schemeClr val="accent3">
                    <a:lumMod val="50000"/>
                  </a:schemeClr>
                </a:solidFill>
                <a:latin typeface="Comic Sans MS" panose="030F0702030302020204" pitchFamily="66" charset="0"/>
              </a:rPr>
              <a:t>Did you answer all the questions?</a:t>
            </a:r>
          </a:p>
          <a:p>
            <a:pPr marL="457200" indent="-457200">
              <a:spcBef>
                <a:spcPts val="600"/>
              </a:spcBef>
              <a:buFont typeface="+mj-lt"/>
              <a:buAutoNum type="arabicPeriod"/>
            </a:pPr>
            <a:r>
              <a:rPr lang="en-US" sz="2200" dirty="0" smtClean="0">
                <a:solidFill>
                  <a:schemeClr val="accent3">
                    <a:lumMod val="50000"/>
                  </a:schemeClr>
                </a:solidFill>
                <a:latin typeface="Comic Sans MS" panose="030F0702030302020204" pitchFamily="66" charset="0"/>
              </a:rPr>
              <a:t>Did you find enough information?</a:t>
            </a:r>
          </a:p>
          <a:p>
            <a:pPr marL="457200" indent="-457200">
              <a:spcBef>
                <a:spcPts val="600"/>
              </a:spcBef>
              <a:buFont typeface="+mj-lt"/>
              <a:buAutoNum type="arabicPeriod"/>
            </a:pPr>
            <a:r>
              <a:rPr lang="en-US" sz="2200" dirty="0" smtClean="0">
                <a:solidFill>
                  <a:schemeClr val="accent3">
                    <a:lumMod val="50000"/>
                  </a:schemeClr>
                </a:solidFill>
                <a:latin typeface="Comic Sans MS" panose="030F0702030302020204" pitchFamily="66" charset="0"/>
              </a:rPr>
              <a:t>Is some information redundant?</a:t>
            </a:r>
          </a:p>
          <a:p>
            <a:pPr algn="ctr"/>
            <a:endParaRPr lang="en-US" sz="2200" dirty="0"/>
          </a:p>
        </p:txBody>
      </p:sp>
    </p:spTree>
    <p:extLst>
      <p:ext uri="{BB962C8B-B14F-4D97-AF65-F5344CB8AC3E}">
        <p14:creationId xmlns:p14="http://schemas.microsoft.com/office/powerpoint/2010/main" val="3747263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dzia\Desktop\ESL7_Group Essay\pic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7154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494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267200" cy="4525963"/>
          </a:xfrm>
        </p:spPr>
        <p:txBody>
          <a:bodyPr>
            <a:normAutofit/>
          </a:bodyPr>
          <a:lstStyle/>
          <a:p>
            <a:pPr marL="0" indent="0">
              <a:buNone/>
            </a:pPr>
            <a:r>
              <a:rPr lang="en-US" dirty="0" smtClean="0">
                <a:solidFill>
                  <a:srgbClr val="C00000"/>
                </a:solidFill>
                <a:latin typeface="Arial Narrow" panose="020B0606020202030204" pitchFamily="34" charset="0"/>
              </a:rPr>
              <a:t>Step 6: </a:t>
            </a:r>
            <a:r>
              <a:rPr lang="en-US" dirty="0" smtClean="0">
                <a:latin typeface="Arial Narrow" panose="020B0606020202030204" pitchFamily="34" charset="0"/>
              </a:rPr>
              <a:t>Second </a:t>
            </a:r>
          </a:p>
          <a:p>
            <a:pPr marL="0" indent="0">
              <a:buNone/>
            </a:pPr>
            <a:r>
              <a:rPr lang="en-US" dirty="0" smtClean="0">
                <a:latin typeface="Arial Narrow" panose="020B0606020202030204" pitchFamily="34" charset="0"/>
              </a:rPr>
              <a:t>critique</a:t>
            </a:r>
          </a:p>
          <a:p>
            <a:pPr marL="0" indent="0">
              <a:buNone/>
            </a:pPr>
            <a:endParaRPr lang="en-US" dirty="0" smtClean="0">
              <a:latin typeface="Arial Narrow" panose="020B0606020202030204" pitchFamily="34" charset="0"/>
            </a:endParaRPr>
          </a:p>
          <a:p>
            <a:pPr marL="0" indent="0">
              <a:buNone/>
            </a:pPr>
            <a:endParaRPr lang="en-US" dirty="0" smtClean="0">
              <a:latin typeface="Arial Narrow" panose="020B0606020202030204" pitchFamily="34" charset="0"/>
            </a:endParaRPr>
          </a:p>
          <a:p>
            <a:pPr marL="0" indent="0">
              <a:buNone/>
            </a:pPr>
            <a:endParaRPr lang="en-US" dirty="0" smtClean="0">
              <a:latin typeface="Arial Narrow" panose="020B0606020202030204" pitchFamily="34" charset="0"/>
            </a:endParaRPr>
          </a:p>
          <a:p>
            <a:pPr marL="0" indent="0">
              <a:buNone/>
            </a:pPr>
            <a:r>
              <a:rPr lang="en-US" dirty="0" smtClean="0">
                <a:solidFill>
                  <a:srgbClr val="C00000"/>
                </a:solidFill>
                <a:latin typeface="Arial Narrow" panose="020B0606020202030204" pitchFamily="34" charset="0"/>
              </a:rPr>
              <a:t>Step 7: </a:t>
            </a:r>
            <a:r>
              <a:rPr lang="en-US" dirty="0" smtClean="0">
                <a:latin typeface="Arial Narrow" panose="020B0606020202030204" pitchFamily="34" charset="0"/>
              </a:rPr>
              <a:t>Students continue to work in their groups</a:t>
            </a:r>
          </a:p>
          <a:p>
            <a:pPr marL="0" indent="0">
              <a:buNone/>
            </a:pPr>
            <a:endParaRPr lang="en-US" dirty="0" smtClean="0"/>
          </a:p>
        </p:txBody>
      </p:sp>
      <p:sp>
        <p:nvSpPr>
          <p:cNvPr id="4" name="TextBox 3"/>
          <p:cNvSpPr txBox="1"/>
          <p:nvPr/>
        </p:nvSpPr>
        <p:spPr>
          <a:xfrm flipH="1">
            <a:off x="4876799" y="4158496"/>
            <a:ext cx="4038600" cy="1785104"/>
          </a:xfrm>
          <a:prstGeom prst="rect">
            <a:avLst/>
          </a:prstGeom>
          <a:noFill/>
        </p:spPr>
        <p:txBody>
          <a:bodyPr wrap="square" rtlCol="0">
            <a:spAutoFit/>
          </a:bodyPr>
          <a:lstStyle/>
          <a:p>
            <a:r>
              <a:rPr lang="en-US" sz="2200" b="1" dirty="0" smtClean="0">
                <a:solidFill>
                  <a:schemeClr val="accent3">
                    <a:lumMod val="50000"/>
                  </a:schemeClr>
                </a:solidFill>
                <a:latin typeface="Comic Sans MS" panose="030F0702030302020204" pitchFamily="66" charset="0"/>
              </a:rPr>
              <a:t>To do next:</a:t>
            </a:r>
          </a:p>
          <a:p>
            <a:pPr marL="285750" indent="-285750">
              <a:buFont typeface="Arial" panose="020B0604020202020204" pitchFamily="34" charset="0"/>
              <a:buChar char="•"/>
            </a:pPr>
            <a:r>
              <a:rPr lang="en-US" sz="2200" dirty="0" smtClean="0">
                <a:solidFill>
                  <a:schemeClr val="accent3">
                    <a:lumMod val="50000"/>
                  </a:schemeClr>
                </a:solidFill>
                <a:latin typeface="Comic Sans MS" panose="030F0702030302020204" pitchFamily="66" charset="0"/>
              </a:rPr>
              <a:t>refine the topic sentence</a:t>
            </a:r>
          </a:p>
          <a:p>
            <a:pPr marL="285750" indent="-285750">
              <a:buFont typeface="Arial" panose="020B0604020202020204" pitchFamily="34" charset="0"/>
              <a:buChar char="•"/>
            </a:pPr>
            <a:r>
              <a:rPr lang="en-US" sz="2200" dirty="0">
                <a:solidFill>
                  <a:schemeClr val="accent3">
                    <a:lumMod val="50000"/>
                  </a:schemeClr>
                </a:solidFill>
                <a:latin typeface="Comic Sans MS" panose="030F0702030302020204" pitchFamily="66" charset="0"/>
              </a:rPr>
              <a:t>c</a:t>
            </a:r>
            <a:r>
              <a:rPr lang="en-US" sz="2200" dirty="0" smtClean="0">
                <a:solidFill>
                  <a:schemeClr val="accent3">
                    <a:lumMod val="50000"/>
                  </a:schemeClr>
                </a:solidFill>
                <a:latin typeface="Comic Sans MS" panose="030F0702030302020204" pitchFamily="66" charset="0"/>
              </a:rPr>
              <a:t>orrect grammar, vocabulary, and spelling</a:t>
            </a:r>
          </a:p>
          <a:p>
            <a:pPr marL="285750" indent="-285750">
              <a:buFont typeface="Arial" panose="020B0604020202020204" pitchFamily="34" charset="0"/>
              <a:buChar char="•"/>
            </a:pPr>
            <a:r>
              <a:rPr lang="en-US" sz="2200" dirty="0">
                <a:solidFill>
                  <a:schemeClr val="accent3">
                    <a:lumMod val="50000"/>
                  </a:schemeClr>
                </a:solidFill>
                <a:latin typeface="Comic Sans MS" panose="030F0702030302020204" pitchFamily="66" charset="0"/>
              </a:rPr>
              <a:t>p</a:t>
            </a:r>
            <a:r>
              <a:rPr lang="en-US" sz="2200" dirty="0" smtClean="0">
                <a:solidFill>
                  <a:schemeClr val="accent3">
                    <a:lumMod val="50000"/>
                  </a:schemeClr>
                </a:solidFill>
                <a:latin typeface="Comic Sans MS" panose="030F0702030302020204" pitchFamily="66" charset="0"/>
              </a:rPr>
              <a:t>rovide a reference</a:t>
            </a:r>
            <a:endParaRPr lang="en-US" sz="2200" dirty="0">
              <a:solidFill>
                <a:schemeClr val="accent3">
                  <a:lumMod val="50000"/>
                </a:schemeClr>
              </a:solidFill>
              <a:latin typeface="Comic Sans MS" panose="030F0702030302020204" pitchFamily="66" charset="0"/>
            </a:endParaRPr>
          </a:p>
        </p:txBody>
      </p:sp>
      <p:sp>
        <p:nvSpPr>
          <p:cNvPr id="8" name="Title 1"/>
          <p:cNvSpPr>
            <a:spLocks noGrp="1"/>
          </p:cNvSpPr>
          <p:nvPr>
            <p:ph type="title"/>
          </p:nvPr>
        </p:nvSpPr>
        <p:spPr>
          <a:xfrm>
            <a:off x="457200" y="274638"/>
            <a:ext cx="1752600" cy="1020762"/>
          </a:xfrm>
        </p:spPr>
        <p:txBody>
          <a:bodyPr>
            <a:normAutofit/>
          </a:bodyPr>
          <a:lstStyle/>
          <a:p>
            <a:r>
              <a:rPr lang="en-US" b="1" dirty="0" smtClean="0">
                <a:solidFill>
                  <a:srgbClr val="C00000"/>
                </a:solidFill>
              </a:rPr>
              <a:t>Day 3</a:t>
            </a:r>
            <a:endParaRPr lang="en-US" b="1" dirty="0">
              <a:solidFill>
                <a:srgbClr val="C00000"/>
              </a:solidFill>
            </a:endParaRPr>
          </a:p>
        </p:txBody>
      </p:sp>
      <p:sp>
        <p:nvSpPr>
          <p:cNvPr id="9" name="Rounded Rectangular Callout 8"/>
          <p:cNvSpPr/>
          <p:nvPr/>
        </p:nvSpPr>
        <p:spPr>
          <a:xfrm>
            <a:off x="3581400" y="304800"/>
            <a:ext cx="5257800" cy="3200400"/>
          </a:xfrm>
          <a:prstGeom prst="wedgeRoundRectCallout">
            <a:avLst>
              <a:gd name="adj1" fmla="val -55379"/>
              <a:gd name="adj2" fmla="val -3946"/>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Bef>
                <a:spcPts val="600"/>
              </a:spcBef>
              <a:buFont typeface="+mj-lt"/>
              <a:buAutoNum type="arabicPeriod"/>
            </a:pPr>
            <a:r>
              <a:rPr lang="en-US" sz="2200" dirty="0" smtClean="0">
                <a:solidFill>
                  <a:schemeClr val="accent3">
                    <a:lumMod val="50000"/>
                  </a:schemeClr>
                </a:solidFill>
                <a:latin typeface="Comic Sans MS" panose="030F0702030302020204" pitchFamily="66" charset="0"/>
              </a:rPr>
              <a:t>Is the topic sentence appropriate?</a:t>
            </a:r>
          </a:p>
          <a:p>
            <a:pPr marL="457200" indent="-457200">
              <a:spcBef>
                <a:spcPts val="600"/>
              </a:spcBef>
              <a:buFont typeface="+mj-lt"/>
              <a:buAutoNum type="arabicPeriod"/>
            </a:pPr>
            <a:r>
              <a:rPr lang="en-US" sz="2200" dirty="0" smtClean="0">
                <a:solidFill>
                  <a:schemeClr val="accent3">
                    <a:lumMod val="50000"/>
                  </a:schemeClr>
                </a:solidFill>
                <a:latin typeface="Comic Sans MS" panose="030F0702030302020204" pitchFamily="66" charset="0"/>
              </a:rPr>
              <a:t>Is the information well organized?</a:t>
            </a:r>
          </a:p>
          <a:p>
            <a:pPr marL="457200" indent="-457200">
              <a:spcBef>
                <a:spcPts val="600"/>
              </a:spcBef>
              <a:buFont typeface="+mj-lt"/>
              <a:buAutoNum type="arabicPeriod"/>
            </a:pPr>
            <a:r>
              <a:rPr lang="en-US" sz="2200" dirty="0" smtClean="0">
                <a:solidFill>
                  <a:schemeClr val="accent3">
                    <a:lumMod val="50000"/>
                  </a:schemeClr>
                </a:solidFill>
                <a:latin typeface="Comic Sans MS" panose="030F0702030302020204" pitchFamily="66" charset="0"/>
              </a:rPr>
              <a:t>Are you using transition phrases?</a:t>
            </a:r>
          </a:p>
          <a:p>
            <a:pPr marL="457200" indent="-457200">
              <a:spcBef>
                <a:spcPts val="600"/>
              </a:spcBef>
              <a:buFont typeface="+mj-lt"/>
              <a:buAutoNum type="arabicPeriod"/>
            </a:pPr>
            <a:r>
              <a:rPr lang="en-US" sz="2200" dirty="0" smtClean="0">
                <a:solidFill>
                  <a:schemeClr val="accent3">
                    <a:lumMod val="50000"/>
                  </a:schemeClr>
                </a:solidFill>
                <a:latin typeface="Comic Sans MS" panose="030F0702030302020204" pitchFamily="66" charset="0"/>
              </a:rPr>
              <a:t>Is the language correct?</a:t>
            </a:r>
          </a:p>
          <a:p>
            <a:pPr algn="ctr"/>
            <a:endParaRPr lang="en-US" sz="2200" dirty="0"/>
          </a:p>
        </p:txBody>
      </p:sp>
    </p:spTree>
    <p:extLst>
      <p:ext uri="{BB962C8B-B14F-4D97-AF65-F5344CB8AC3E}">
        <p14:creationId xmlns:p14="http://schemas.microsoft.com/office/powerpoint/2010/main" val="544729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adzia\Desktop\ESL7_Group Essay\pi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0223"/>
            <a:ext cx="9143999" cy="707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828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dzia\Desktop\ESL7_Group Essay\pic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863" y="0"/>
            <a:ext cx="961315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529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657600" cy="4525963"/>
          </a:xfrm>
        </p:spPr>
        <p:txBody>
          <a:bodyPr>
            <a:normAutofit/>
          </a:bodyPr>
          <a:lstStyle/>
          <a:p>
            <a:pPr marL="0" indent="0">
              <a:buNone/>
            </a:pPr>
            <a:r>
              <a:rPr lang="en-US" dirty="0" smtClean="0">
                <a:solidFill>
                  <a:srgbClr val="C00000"/>
                </a:solidFill>
                <a:latin typeface="Arial Narrow" panose="020B0606020202030204" pitchFamily="34" charset="0"/>
              </a:rPr>
              <a:t>Step 8: </a:t>
            </a:r>
            <a:r>
              <a:rPr lang="en-US" dirty="0" smtClean="0">
                <a:latin typeface="Arial Narrow" panose="020B0606020202030204" pitchFamily="34" charset="0"/>
              </a:rPr>
              <a:t>Teacher puts the paragraphs together </a:t>
            </a:r>
            <a:endParaRPr lang="en-US" dirty="0">
              <a:latin typeface="Arial Narrow" panose="020B0606020202030204" pitchFamily="34" charset="0"/>
            </a:endParaRPr>
          </a:p>
          <a:p>
            <a:pPr marL="0" indent="0">
              <a:buNone/>
            </a:pPr>
            <a:endParaRPr lang="en-US" dirty="0" smtClean="0">
              <a:latin typeface="Arial Narrow" panose="020B0606020202030204" pitchFamily="34" charset="0"/>
            </a:endParaRPr>
          </a:p>
          <a:p>
            <a:pPr marL="0" indent="0">
              <a:buNone/>
            </a:pPr>
            <a:r>
              <a:rPr lang="en-US" dirty="0" smtClean="0">
                <a:solidFill>
                  <a:srgbClr val="C00000"/>
                </a:solidFill>
                <a:latin typeface="Arial Narrow" panose="020B0606020202030204" pitchFamily="34" charset="0"/>
              </a:rPr>
              <a:t>Step 9: </a:t>
            </a:r>
            <a:r>
              <a:rPr lang="en-US" dirty="0" smtClean="0">
                <a:latin typeface="Arial Narrow" panose="020B0606020202030204" pitchFamily="34" charset="0"/>
              </a:rPr>
              <a:t>Class works on the introduction</a:t>
            </a:r>
          </a:p>
          <a:p>
            <a:pPr marL="0" indent="0">
              <a:buNone/>
            </a:pPr>
            <a:endParaRPr lang="en-US" dirty="0">
              <a:latin typeface="Arial Narrow" panose="020B0606020202030204" pitchFamily="34" charset="0"/>
            </a:endParaRPr>
          </a:p>
          <a:p>
            <a:pPr marL="0" indent="0">
              <a:buNone/>
            </a:pPr>
            <a:endParaRPr lang="en-US" dirty="0" smtClean="0">
              <a:latin typeface="Arial Narrow" panose="020B0606020202030204" pitchFamily="34" charset="0"/>
            </a:endParaRPr>
          </a:p>
          <a:p>
            <a:pPr marL="0" indent="0">
              <a:buNone/>
            </a:pPr>
            <a:endParaRPr lang="en-US" dirty="0" smtClean="0"/>
          </a:p>
        </p:txBody>
      </p:sp>
      <p:sp>
        <p:nvSpPr>
          <p:cNvPr id="10" name="Title 1"/>
          <p:cNvSpPr>
            <a:spLocks noGrp="1"/>
          </p:cNvSpPr>
          <p:nvPr>
            <p:ph type="title"/>
          </p:nvPr>
        </p:nvSpPr>
        <p:spPr>
          <a:xfrm>
            <a:off x="457200" y="274638"/>
            <a:ext cx="1752600" cy="1020762"/>
          </a:xfrm>
        </p:spPr>
        <p:txBody>
          <a:bodyPr>
            <a:normAutofit/>
          </a:bodyPr>
          <a:lstStyle/>
          <a:p>
            <a:r>
              <a:rPr lang="en-US" b="1" dirty="0" smtClean="0">
                <a:solidFill>
                  <a:srgbClr val="C00000"/>
                </a:solidFill>
              </a:rPr>
              <a:t>Day 4</a:t>
            </a:r>
            <a:endParaRPr lang="en-US" b="1" dirty="0">
              <a:solidFill>
                <a:srgbClr val="C00000"/>
              </a:solidFill>
            </a:endParaRPr>
          </a:p>
        </p:txBody>
      </p:sp>
      <p:sp>
        <p:nvSpPr>
          <p:cNvPr id="13" name="Rounded Rectangular Callout 12"/>
          <p:cNvSpPr/>
          <p:nvPr/>
        </p:nvSpPr>
        <p:spPr>
          <a:xfrm>
            <a:off x="4343400" y="3352800"/>
            <a:ext cx="4267200" cy="2971800"/>
          </a:xfrm>
          <a:prstGeom prst="wedgeRoundRectCallout">
            <a:avLst>
              <a:gd name="adj1" fmla="val -58106"/>
              <a:gd name="adj2" fmla="val 3886"/>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Bef>
                <a:spcPts val="600"/>
              </a:spcBef>
              <a:buFont typeface="+mj-lt"/>
              <a:buAutoNum type="arabicPeriod"/>
            </a:pPr>
            <a:r>
              <a:rPr lang="en-US" sz="2200" dirty="0" smtClean="0">
                <a:solidFill>
                  <a:schemeClr val="accent3">
                    <a:lumMod val="50000"/>
                  </a:schemeClr>
                </a:solidFill>
                <a:latin typeface="Comic Sans MS" panose="030F0702030302020204" pitchFamily="66" charset="0"/>
              </a:rPr>
              <a:t>How do we begin? What hook do we use?</a:t>
            </a:r>
          </a:p>
          <a:p>
            <a:pPr marL="457200" indent="-457200">
              <a:spcBef>
                <a:spcPts val="600"/>
              </a:spcBef>
              <a:buFont typeface="+mj-lt"/>
              <a:buAutoNum type="arabicPeriod"/>
            </a:pPr>
            <a:r>
              <a:rPr lang="en-US" sz="2200" dirty="0" smtClean="0">
                <a:solidFill>
                  <a:schemeClr val="accent3">
                    <a:lumMod val="50000"/>
                  </a:schemeClr>
                </a:solidFill>
                <a:latin typeface="Comic Sans MS" panose="030F0702030302020204" pitchFamily="66" charset="0"/>
              </a:rPr>
              <a:t>What is our thesis?</a:t>
            </a:r>
          </a:p>
          <a:p>
            <a:pPr marL="457200" indent="-457200">
              <a:spcBef>
                <a:spcPts val="600"/>
              </a:spcBef>
              <a:buFont typeface="+mj-lt"/>
              <a:buAutoNum type="arabicPeriod"/>
            </a:pPr>
            <a:r>
              <a:rPr lang="en-US" sz="2200" dirty="0" smtClean="0">
                <a:solidFill>
                  <a:schemeClr val="accent3">
                    <a:lumMod val="50000"/>
                  </a:schemeClr>
                </a:solidFill>
                <a:latin typeface="Comic Sans MS" panose="030F0702030302020204" pitchFamily="66" charset="0"/>
              </a:rPr>
              <a:t>How much background info do we want to include?</a:t>
            </a:r>
          </a:p>
        </p:txBody>
      </p:sp>
      <p:sp>
        <p:nvSpPr>
          <p:cNvPr id="14" name="Rounded Rectangular Callout 13"/>
          <p:cNvSpPr/>
          <p:nvPr/>
        </p:nvSpPr>
        <p:spPr>
          <a:xfrm>
            <a:off x="4038600" y="838200"/>
            <a:ext cx="4495800" cy="1447800"/>
          </a:xfrm>
          <a:prstGeom prst="wedgeRoundRectCallout">
            <a:avLst>
              <a:gd name="adj1" fmla="val -55379"/>
              <a:gd name="adj2" fmla="val -3946"/>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Bef>
                <a:spcPts val="600"/>
              </a:spcBef>
              <a:buFont typeface="+mj-lt"/>
              <a:buAutoNum type="arabicPeriod"/>
            </a:pPr>
            <a:r>
              <a:rPr lang="en-US" sz="2200" dirty="0" smtClean="0">
                <a:solidFill>
                  <a:schemeClr val="accent3">
                    <a:lumMod val="50000"/>
                  </a:schemeClr>
                </a:solidFill>
                <a:latin typeface="Comic Sans MS" panose="030F0702030302020204" pitchFamily="66" charset="0"/>
              </a:rPr>
              <a:t>In what order do we arrange the paragraphs?</a:t>
            </a:r>
          </a:p>
          <a:p>
            <a:pPr algn="ctr"/>
            <a:endParaRPr lang="en-US" sz="2200" dirty="0"/>
          </a:p>
        </p:txBody>
      </p:sp>
    </p:spTree>
    <p:extLst>
      <p:ext uri="{BB962C8B-B14F-4D97-AF65-F5344CB8AC3E}">
        <p14:creationId xmlns:p14="http://schemas.microsoft.com/office/powerpoint/2010/main" val="4148463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99418"/>
            <a:ext cx="3733800" cy="4525963"/>
          </a:xfrm>
        </p:spPr>
        <p:txBody>
          <a:bodyPr>
            <a:normAutofit/>
          </a:bodyPr>
          <a:lstStyle/>
          <a:p>
            <a:pPr marL="0" indent="0">
              <a:buNone/>
            </a:pPr>
            <a:r>
              <a:rPr lang="en-US" dirty="0" smtClean="0">
                <a:solidFill>
                  <a:srgbClr val="C00000"/>
                </a:solidFill>
                <a:latin typeface="Arial Narrow" panose="020B0606020202030204" pitchFamily="34" charset="0"/>
              </a:rPr>
              <a:t>Step 10: </a:t>
            </a:r>
            <a:r>
              <a:rPr lang="en-US" dirty="0" smtClean="0">
                <a:latin typeface="Arial Narrow" panose="020B0606020202030204" pitchFamily="34" charset="0"/>
              </a:rPr>
              <a:t>Final revision &amp; conclusion</a:t>
            </a:r>
          </a:p>
          <a:p>
            <a:pPr marL="0" indent="0">
              <a:buNone/>
            </a:pPr>
            <a:endParaRPr lang="en-US" dirty="0">
              <a:latin typeface="Arial Narrow" panose="020B0606020202030204" pitchFamily="34" charset="0"/>
            </a:endParaRPr>
          </a:p>
          <a:p>
            <a:pPr marL="0" indent="0">
              <a:buNone/>
            </a:pPr>
            <a:endParaRPr lang="en-US" dirty="0" smtClean="0"/>
          </a:p>
        </p:txBody>
      </p:sp>
      <p:sp>
        <p:nvSpPr>
          <p:cNvPr id="10" name="Title 1"/>
          <p:cNvSpPr>
            <a:spLocks noGrp="1"/>
          </p:cNvSpPr>
          <p:nvPr>
            <p:ph type="title"/>
          </p:nvPr>
        </p:nvSpPr>
        <p:spPr>
          <a:xfrm>
            <a:off x="457200" y="274638"/>
            <a:ext cx="1752600" cy="1020762"/>
          </a:xfrm>
        </p:spPr>
        <p:txBody>
          <a:bodyPr>
            <a:normAutofit/>
          </a:bodyPr>
          <a:lstStyle/>
          <a:p>
            <a:r>
              <a:rPr lang="en-US" b="1" dirty="0" smtClean="0">
                <a:solidFill>
                  <a:srgbClr val="C00000"/>
                </a:solidFill>
              </a:rPr>
              <a:t>Day 5</a:t>
            </a:r>
            <a:endParaRPr lang="en-US" b="1" dirty="0">
              <a:solidFill>
                <a:srgbClr val="C00000"/>
              </a:solidFill>
            </a:endParaRPr>
          </a:p>
        </p:txBody>
      </p:sp>
      <p:sp>
        <p:nvSpPr>
          <p:cNvPr id="11" name="Rounded Rectangular Callout 10"/>
          <p:cNvSpPr/>
          <p:nvPr/>
        </p:nvSpPr>
        <p:spPr>
          <a:xfrm>
            <a:off x="4038600" y="304800"/>
            <a:ext cx="4800600" cy="3657600"/>
          </a:xfrm>
          <a:prstGeom prst="wedgeRoundRectCallout">
            <a:avLst>
              <a:gd name="adj1" fmla="val -57414"/>
              <a:gd name="adj2" fmla="val -14296"/>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Bef>
                <a:spcPts val="600"/>
              </a:spcBef>
              <a:buFont typeface="+mj-lt"/>
              <a:buAutoNum type="arabicPeriod"/>
            </a:pPr>
            <a:r>
              <a:rPr lang="en-US" sz="2200" dirty="0" smtClean="0">
                <a:solidFill>
                  <a:schemeClr val="accent3">
                    <a:lumMod val="50000"/>
                  </a:schemeClr>
                </a:solidFill>
                <a:latin typeface="Comic Sans MS" panose="030F0702030302020204" pitchFamily="66" charset="0"/>
              </a:rPr>
              <a:t>Does every paragraph respond to the thesis?</a:t>
            </a:r>
          </a:p>
          <a:p>
            <a:pPr marL="457200" indent="-457200">
              <a:spcBef>
                <a:spcPts val="600"/>
              </a:spcBef>
              <a:buFont typeface="+mj-lt"/>
              <a:buAutoNum type="arabicPeriod"/>
            </a:pPr>
            <a:r>
              <a:rPr lang="en-US" sz="2200" dirty="0" smtClean="0">
                <a:solidFill>
                  <a:schemeClr val="accent3">
                    <a:lumMod val="50000"/>
                  </a:schemeClr>
                </a:solidFill>
                <a:latin typeface="Comic Sans MS" panose="030F0702030302020204" pitchFamily="66" charset="0"/>
              </a:rPr>
              <a:t>Does every paragraph have a topic sentence?</a:t>
            </a:r>
          </a:p>
          <a:p>
            <a:pPr marL="457200" indent="-457200">
              <a:spcBef>
                <a:spcPts val="600"/>
              </a:spcBef>
              <a:buFont typeface="+mj-lt"/>
              <a:buAutoNum type="arabicPeriod"/>
            </a:pPr>
            <a:r>
              <a:rPr lang="en-US" sz="2200" dirty="0" smtClean="0">
                <a:solidFill>
                  <a:schemeClr val="accent3">
                    <a:lumMod val="50000"/>
                  </a:schemeClr>
                </a:solidFill>
                <a:latin typeface="Comic Sans MS" panose="030F0702030302020204" pitchFamily="66" charset="0"/>
              </a:rPr>
              <a:t>Are the paragraphs balanced in terms of content and length?</a:t>
            </a:r>
          </a:p>
          <a:p>
            <a:pPr marL="457200" indent="-457200">
              <a:spcBef>
                <a:spcPts val="600"/>
              </a:spcBef>
              <a:buFont typeface="+mj-lt"/>
              <a:buAutoNum type="arabicPeriod"/>
            </a:pPr>
            <a:r>
              <a:rPr lang="en-US" sz="2200" dirty="0" smtClean="0">
                <a:solidFill>
                  <a:schemeClr val="accent3">
                    <a:lumMod val="50000"/>
                  </a:schemeClr>
                </a:solidFill>
                <a:latin typeface="Comic Sans MS" panose="030F0702030302020204" pitchFamily="66" charset="0"/>
              </a:rPr>
              <a:t>Do we have transition phrases?</a:t>
            </a:r>
          </a:p>
        </p:txBody>
      </p:sp>
      <p:sp>
        <p:nvSpPr>
          <p:cNvPr id="12" name="Rounded Rectangular Callout 11"/>
          <p:cNvSpPr/>
          <p:nvPr/>
        </p:nvSpPr>
        <p:spPr>
          <a:xfrm>
            <a:off x="381000" y="4191000"/>
            <a:ext cx="5486400" cy="2286000"/>
          </a:xfrm>
          <a:prstGeom prst="wedgeRoundRectCallout">
            <a:avLst>
              <a:gd name="adj1" fmla="val -32981"/>
              <a:gd name="adj2" fmla="val -84673"/>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Bef>
                <a:spcPts val="600"/>
              </a:spcBef>
              <a:buFont typeface="+mj-lt"/>
              <a:buAutoNum type="arabicPeriod"/>
            </a:pPr>
            <a:r>
              <a:rPr lang="en-US" sz="2200" dirty="0">
                <a:solidFill>
                  <a:schemeClr val="accent3">
                    <a:lumMod val="50000"/>
                  </a:schemeClr>
                </a:solidFill>
                <a:latin typeface="Comic Sans MS" panose="030F0702030302020204" pitchFamily="66" charset="0"/>
              </a:rPr>
              <a:t>H</a:t>
            </a:r>
            <a:r>
              <a:rPr lang="en-US" sz="2200" dirty="0" smtClean="0">
                <a:solidFill>
                  <a:schemeClr val="accent3">
                    <a:lumMod val="50000"/>
                  </a:schemeClr>
                </a:solidFill>
                <a:latin typeface="Comic Sans MS" panose="030F0702030302020204" pitchFamily="66" charset="0"/>
              </a:rPr>
              <a:t>ow do we wrap it all up?</a:t>
            </a:r>
          </a:p>
          <a:p>
            <a:pPr marL="457200" indent="-457200">
              <a:spcBef>
                <a:spcPts val="600"/>
              </a:spcBef>
              <a:buFont typeface="+mj-lt"/>
              <a:buAutoNum type="arabicPeriod"/>
            </a:pPr>
            <a:r>
              <a:rPr lang="en-US" sz="2200" dirty="0" smtClean="0">
                <a:solidFill>
                  <a:schemeClr val="accent3">
                    <a:lumMod val="50000"/>
                  </a:schemeClr>
                </a:solidFill>
                <a:latin typeface="Comic Sans MS" panose="030F0702030302020204" pitchFamily="66" charset="0"/>
              </a:rPr>
              <a:t>Does the conclusion match the thesis?</a:t>
            </a:r>
          </a:p>
          <a:p>
            <a:pPr marL="457200" indent="-457200">
              <a:spcBef>
                <a:spcPts val="600"/>
              </a:spcBef>
              <a:buFont typeface="+mj-lt"/>
              <a:buAutoNum type="arabicPeriod"/>
            </a:pPr>
            <a:r>
              <a:rPr lang="en-US" sz="2200" dirty="0" smtClean="0">
                <a:solidFill>
                  <a:schemeClr val="accent3">
                    <a:lumMod val="50000"/>
                  </a:schemeClr>
                </a:solidFill>
                <a:latin typeface="Comic Sans MS" panose="030F0702030302020204" pitchFamily="66" charset="0"/>
              </a:rPr>
              <a:t>Can we end with some uplifting message or recommendation?</a:t>
            </a:r>
          </a:p>
        </p:txBody>
      </p:sp>
    </p:spTree>
    <p:extLst>
      <p:ext uri="{BB962C8B-B14F-4D97-AF65-F5344CB8AC3E}">
        <p14:creationId xmlns:p14="http://schemas.microsoft.com/office/powerpoint/2010/main" val="87153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adzia\Desktop\ESL7_Group Essay\pic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32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Publishing Venues</a:t>
            </a:r>
            <a:endParaRPr lang="en-US" dirty="0">
              <a:solidFill>
                <a:srgbClr val="C00000"/>
              </a:solidFill>
            </a:endParaRPr>
          </a:p>
        </p:txBody>
      </p:sp>
      <p:sp>
        <p:nvSpPr>
          <p:cNvPr id="3" name="Content Placeholder 2"/>
          <p:cNvSpPr>
            <a:spLocks noGrp="1"/>
          </p:cNvSpPr>
          <p:nvPr>
            <p:ph idx="1"/>
          </p:nvPr>
        </p:nvSpPr>
        <p:spPr>
          <a:xfrm>
            <a:off x="457200" y="1447800"/>
            <a:ext cx="8534400" cy="5105400"/>
          </a:xfrm>
        </p:spPr>
        <p:txBody>
          <a:bodyPr>
            <a:normAutofit fontScale="70000" lnSpcReduction="20000"/>
          </a:bodyPr>
          <a:lstStyle/>
          <a:p>
            <a:pPr marL="0" indent="0">
              <a:buNone/>
            </a:pPr>
            <a:r>
              <a:rPr lang="en-US" dirty="0" smtClean="0">
                <a:solidFill>
                  <a:srgbClr val="C00000"/>
                </a:solidFill>
                <a:latin typeface="Arial Narrow" panose="020B0606020202030204" pitchFamily="34" charset="0"/>
              </a:rPr>
              <a:t>Magazines</a:t>
            </a:r>
          </a:p>
          <a:p>
            <a:pPr marL="0" indent="0">
              <a:buNone/>
            </a:pPr>
            <a:r>
              <a:rPr lang="en-US" i="1" dirty="0" smtClean="0">
                <a:latin typeface="Arial Narrow" panose="020B0606020202030204" pitchFamily="34" charset="0"/>
              </a:rPr>
              <a:t>Women’s Perspectives: A Journal of Writing and Art by Adult Learners</a:t>
            </a:r>
          </a:p>
          <a:p>
            <a:pPr marL="0" indent="0">
              <a:buNone/>
            </a:pPr>
            <a:r>
              <a:rPr lang="en-US" sz="2900" dirty="0" smtClean="0">
                <a:latin typeface="Arial Narrow" panose="020B0606020202030204" pitchFamily="34" charset="0"/>
                <a:hlinkClick r:id="rId3"/>
              </a:rPr>
              <a:t>http://welearnwomen.org/index.php?option=com_content&amp;view=article&amp;id=90&amp;Itemid=191</a:t>
            </a:r>
            <a:endParaRPr lang="en-US" sz="2900" dirty="0" smtClean="0">
              <a:latin typeface="Arial Narrow" panose="020B0606020202030204" pitchFamily="34" charset="0"/>
            </a:endParaRPr>
          </a:p>
          <a:p>
            <a:pPr marL="0" indent="0">
              <a:buNone/>
            </a:pPr>
            <a:endParaRPr lang="en-US" dirty="0" smtClean="0">
              <a:latin typeface="Arial Narrow" panose="020B0606020202030204" pitchFamily="34" charset="0"/>
            </a:endParaRPr>
          </a:p>
          <a:p>
            <a:pPr marL="0" indent="0">
              <a:buNone/>
            </a:pPr>
            <a:r>
              <a:rPr lang="en-US" dirty="0" smtClean="0">
                <a:solidFill>
                  <a:srgbClr val="C00000"/>
                </a:solidFill>
                <a:latin typeface="Arial Narrow" panose="020B0606020202030204" pitchFamily="34" charset="0"/>
              </a:rPr>
              <a:t>Online venues</a:t>
            </a:r>
          </a:p>
          <a:p>
            <a:pPr marL="0" indent="0">
              <a:buNone/>
            </a:pPr>
            <a:r>
              <a:rPr lang="en-US" dirty="0" smtClean="0">
                <a:latin typeface="Arial Narrow" panose="020B0606020202030204" pitchFamily="34" charset="0"/>
                <a:hlinkClick r:id="rId4"/>
              </a:rPr>
              <a:t>www.stageoflife.com/Writing_Contests.aspx</a:t>
            </a:r>
            <a:endParaRPr lang="en-US" dirty="0" smtClean="0">
              <a:latin typeface="Arial Narrow" panose="020B0606020202030204" pitchFamily="34" charset="0"/>
            </a:endParaRPr>
          </a:p>
          <a:p>
            <a:pPr marL="0" indent="0">
              <a:buNone/>
            </a:pPr>
            <a:endParaRPr lang="en-US" dirty="0" smtClean="0">
              <a:latin typeface="Arial Narrow" panose="020B0606020202030204" pitchFamily="34" charset="0"/>
            </a:endParaRPr>
          </a:p>
          <a:p>
            <a:pPr marL="0" indent="0">
              <a:buNone/>
            </a:pPr>
            <a:r>
              <a:rPr lang="en-US" dirty="0" smtClean="0">
                <a:solidFill>
                  <a:srgbClr val="C00000"/>
                </a:solidFill>
                <a:latin typeface="Arial Narrow" panose="020B0606020202030204" pitchFamily="34" charset="0"/>
              </a:rPr>
              <a:t>Class website</a:t>
            </a:r>
          </a:p>
          <a:p>
            <a:pPr marL="0" indent="0">
              <a:buNone/>
            </a:pPr>
            <a:r>
              <a:rPr lang="en-US" dirty="0" smtClean="0">
                <a:latin typeface="Arial Narrow" panose="020B0606020202030204" pitchFamily="34" charset="0"/>
                <a:hlinkClick r:id="rId5"/>
              </a:rPr>
              <a:t>www.magdaseslclass.weebly.com</a:t>
            </a:r>
            <a:endParaRPr lang="en-US" dirty="0" smtClean="0">
              <a:latin typeface="Arial Narrow" panose="020B0606020202030204" pitchFamily="34" charset="0"/>
            </a:endParaRPr>
          </a:p>
          <a:p>
            <a:pPr marL="0" indent="0">
              <a:buNone/>
            </a:pPr>
            <a:endParaRPr lang="en-US" dirty="0" smtClean="0">
              <a:latin typeface="Arial Narrow" panose="020B0606020202030204" pitchFamily="34" charset="0"/>
            </a:endParaRPr>
          </a:p>
          <a:p>
            <a:pPr marL="0" indent="0">
              <a:buNone/>
            </a:pPr>
            <a:r>
              <a:rPr lang="en-US" dirty="0" smtClean="0">
                <a:solidFill>
                  <a:srgbClr val="C00000"/>
                </a:solidFill>
                <a:latin typeface="Arial Narrow" panose="020B0606020202030204" pitchFamily="34" charset="0"/>
              </a:rPr>
              <a:t>Class Newsletter</a:t>
            </a:r>
          </a:p>
          <a:p>
            <a:pPr marL="0" indent="0">
              <a:buNone/>
            </a:pPr>
            <a:r>
              <a:rPr lang="en-US" dirty="0" smtClean="0">
                <a:latin typeface="Arial Narrow" panose="020B0606020202030204" pitchFamily="34" charset="0"/>
              </a:rPr>
              <a:t>$20 for 100 copies of a double-sided color flyer at MGX Copy</a:t>
            </a:r>
          </a:p>
          <a:p>
            <a:pPr marL="0" indent="0">
              <a:buNone/>
            </a:pPr>
            <a:r>
              <a:rPr lang="en-US" dirty="0" smtClean="0">
                <a:latin typeface="Arial Narrow" panose="020B0606020202030204" pitchFamily="34" charset="0"/>
                <a:hlinkClick r:id="rId6"/>
              </a:rPr>
              <a:t>www.mgxcopy.com</a:t>
            </a:r>
            <a:endParaRPr lang="en-US" dirty="0" smtClean="0">
              <a:latin typeface="Arial Narrow" panose="020B0606020202030204" pitchFamily="34" charset="0"/>
            </a:endParaRPr>
          </a:p>
          <a:p>
            <a:pPr marL="0" indent="0">
              <a:buNone/>
            </a:pPr>
            <a:endParaRPr lang="en-US" dirty="0" smtClean="0">
              <a:solidFill>
                <a:srgbClr val="C00000"/>
              </a:solidFill>
              <a:latin typeface="Arial Narrow" panose="020B0606020202030204" pitchFamily="34" charset="0"/>
            </a:endParaRPr>
          </a:p>
          <a:p>
            <a:pPr marL="0" indent="0">
              <a:buNone/>
            </a:pPr>
            <a:r>
              <a:rPr lang="en-US" dirty="0" smtClean="0">
                <a:solidFill>
                  <a:srgbClr val="C00000"/>
                </a:solidFill>
                <a:latin typeface="Arial Narrow" panose="020B0606020202030204" pitchFamily="34" charset="0"/>
              </a:rPr>
              <a:t>Hall Exhibit</a:t>
            </a:r>
          </a:p>
          <a:p>
            <a:pPr marL="0" indent="0">
              <a:buNone/>
            </a:pPr>
            <a:endParaRPr lang="en-US" dirty="0" smtClean="0">
              <a:latin typeface="Arial Narrow" panose="020B0606020202030204" pitchFamily="34" charset="0"/>
            </a:endParaRPr>
          </a:p>
          <a:p>
            <a:pPr marL="0" indent="0">
              <a:buNone/>
            </a:pPr>
            <a:endParaRPr lang="en-US" dirty="0" smtClean="0"/>
          </a:p>
        </p:txBody>
      </p:sp>
    </p:spTree>
    <p:extLst>
      <p:ext uri="{BB962C8B-B14F-4D97-AF65-F5344CB8AC3E}">
        <p14:creationId xmlns:p14="http://schemas.microsoft.com/office/powerpoint/2010/main" val="3167565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Resources</a:t>
            </a:r>
            <a:endParaRPr lang="en-US" dirty="0"/>
          </a:p>
        </p:txBody>
      </p:sp>
      <p:sp>
        <p:nvSpPr>
          <p:cNvPr id="3" name="Content Placeholder 2"/>
          <p:cNvSpPr>
            <a:spLocks noGrp="1"/>
          </p:cNvSpPr>
          <p:nvPr>
            <p:ph idx="1"/>
          </p:nvPr>
        </p:nvSpPr>
        <p:spPr/>
        <p:txBody>
          <a:bodyPr/>
          <a:lstStyle/>
          <a:p>
            <a:pPr marL="0" indent="0">
              <a:buNone/>
            </a:pPr>
            <a:r>
              <a:rPr lang="en-US" dirty="0"/>
              <a:t>Paulo Freire - An Incredible </a:t>
            </a:r>
            <a:r>
              <a:rPr lang="en-US" dirty="0" smtClean="0"/>
              <a:t>Conversation</a:t>
            </a:r>
          </a:p>
          <a:p>
            <a:pPr marL="0" indent="0">
              <a:buNone/>
            </a:pPr>
            <a:r>
              <a:rPr lang="en-US" sz="2800" dirty="0" smtClean="0">
                <a:hlinkClick r:id="rId2"/>
              </a:rPr>
              <a:t>https://www.youtube.com/watch?v=aFWjnkFypFA</a:t>
            </a:r>
            <a:endParaRPr lang="en-US" sz="2800" dirty="0" smtClean="0"/>
          </a:p>
          <a:p>
            <a:pPr marL="0" indent="0">
              <a:buNone/>
            </a:pPr>
            <a:endParaRPr lang="en-US" sz="2800" dirty="0" smtClean="0"/>
          </a:p>
          <a:p>
            <a:pPr marL="0" indent="0">
              <a:buNone/>
            </a:pPr>
            <a:r>
              <a:rPr lang="en-US" sz="2800" dirty="0" smtClean="0"/>
              <a:t>Guide to Writing a Basic Essay</a:t>
            </a:r>
          </a:p>
          <a:p>
            <a:pPr marL="0" indent="0">
              <a:buNone/>
            </a:pPr>
            <a:r>
              <a:rPr lang="en-US" sz="2800" dirty="0" smtClean="0">
                <a:hlinkClick r:id="rId3"/>
              </a:rPr>
              <a:t>http://lklivingston.tripod.com/essay/index.html</a:t>
            </a:r>
            <a:endParaRPr lang="en-US" sz="2800" dirty="0" smtClean="0"/>
          </a:p>
          <a:p>
            <a:pPr marL="0" indent="0">
              <a:buNone/>
            </a:pPr>
            <a:endParaRPr lang="en-US" sz="2800" dirty="0"/>
          </a:p>
        </p:txBody>
      </p:sp>
    </p:spTree>
    <p:extLst>
      <p:ext uri="{BB962C8B-B14F-4D97-AF65-F5344CB8AC3E}">
        <p14:creationId xmlns:p14="http://schemas.microsoft.com/office/powerpoint/2010/main" val="3376360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240268"/>
            <a:ext cx="2584554" cy="461665"/>
          </a:xfrm>
          <a:prstGeom prst="rect">
            <a:avLst/>
          </a:prstGeom>
          <a:noFill/>
        </p:spPr>
        <p:txBody>
          <a:bodyPr wrap="none" rtlCol="0">
            <a:spAutoFit/>
          </a:bodyPr>
          <a:lstStyle/>
          <a:p>
            <a:r>
              <a:rPr lang="en-US" sz="2400" dirty="0" smtClean="0">
                <a:solidFill>
                  <a:srgbClr val="C00000"/>
                </a:solidFill>
              </a:rPr>
              <a:t>Traditional Method</a:t>
            </a:r>
            <a:endParaRPr lang="en-US" sz="2400" dirty="0">
              <a:solidFill>
                <a:srgbClr val="C00000"/>
              </a:solidFill>
            </a:endParaRPr>
          </a:p>
        </p:txBody>
      </p:sp>
      <p:sp>
        <p:nvSpPr>
          <p:cNvPr id="5" name="TextBox 4"/>
          <p:cNvSpPr txBox="1"/>
          <p:nvPr/>
        </p:nvSpPr>
        <p:spPr>
          <a:xfrm>
            <a:off x="304800" y="1066800"/>
            <a:ext cx="4587538" cy="4616648"/>
          </a:xfrm>
          <a:prstGeom prst="rect">
            <a:avLst/>
          </a:prstGeom>
          <a:noFill/>
        </p:spPr>
        <p:txBody>
          <a:bodyPr wrap="none" rtlCol="0">
            <a:spAutoFit/>
          </a:bodyPr>
          <a:lstStyle/>
          <a:p>
            <a:pPr marL="457200" indent="-457200">
              <a:spcBef>
                <a:spcPts val="1200"/>
              </a:spcBef>
              <a:buFont typeface="Arial" panose="020B0604020202020204" pitchFamily="34" charset="0"/>
              <a:buChar char="•"/>
            </a:pPr>
            <a:r>
              <a:rPr lang="en-US" sz="2800" dirty="0" smtClean="0">
                <a:latin typeface="Arial Narrow" panose="020B0606020202030204" pitchFamily="34" charset="0"/>
              </a:rPr>
              <a:t>Teacher provides instruction</a:t>
            </a:r>
          </a:p>
          <a:p>
            <a:pPr marL="457200" indent="-457200">
              <a:spcBef>
                <a:spcPts val="1200"/>
              </a:spcBef>
              <a:buFont typeface="Arial" panose="020B0604020202020204" pitchFamily="34" charset="0"/>
              <a:buChar char="•"/>
            </a:pPr>
            <a:endParaRPr lang="en-US" sz="2800" dirty="0" smtClean="0">
              <a:latin typeface="Arial Narrow" panose="020B0606020202030204" pitchFamily="34" charset="0"/>
            </a:endParaRPr>
          </a:p>
          <a:p>
            <a:pPr marL="457200" indent="-457200">
              <a:spcBef>
                <a:spcPts val="1200"/>
              </a:spcBef>
              <a:buFont typeface="Arial" panose="020B0604020202020204" pitchFamily="34" charset="0"/>
              <a:buChar char="•"/>
            </a:pPr>
            <a:endParaRPr lang="en-US" sz="2800" dirty="0">
              <a:latin typeface="Arial Narrow" panose="020B0606020202030204" pitchFamily="34" charset="0"/>
            </a:endParaRPr>
          </a:p>
          <a:p>
            <a:pPr marL="457200" indent="-457200">
              <a:spcBef>
                <a:spcPts val="1200"/>
              </a:spcBef>
              <a:buFont typeface="Arial" panose="020B0604020202020204" pitchFamily="34" charset="0"/>
              <a:buChar char="•"/>
            </a:pPr>
            <a:r>
              <a:rPr lang="en-US" sz="2800" dirty="0" smtClean="0">
                <a:latin typeface="Arial Narrow" panose="020B0606020202030204" pitchFamily="34" charset="0"/>
              </a:rPr>
              <a:t>Student  writes a draft</a:t>
            </a:r>
            <a:endParaRPr lang="en-US" sz="2800" dirty="0">
              <a:latin typeface="Arial Narrow" panose="020B0606020202030204" pitchFamily="34" charset="0"/>
            </a:endParaRPr>
          </a:p>
          <a:p>
            <a:pPr marL="457200" indent="-457200">
              <a:spcBef>
                <a:spcPts val="1200"/>
              </a:spcBef>
              <a:buFont typeface="Arial" panose="020B0604020202020204" pitchFamily="34" charset="0"/>
              <a:buChar char="•"/>
            </a:pPr>
            <a:r>
              <a:rPr lang="en-US" sz="2800" dirty="0" smtClean="0">
                <a:latin typeface="Arial Narrow" panose="020B0606020202030204" pitchFamily="34" charset="0"/>
              </a:rPr>
              <a:t>Teacher provides feedback</a:t>
            </a:r>
          </a:p>
          <a:p>
            <a:pPr marL="457200" indent="-457200">
              <a:spcBef>
                <a:spcPts val="1200"/>
              </a:spcBef>
              <a:buFont typeface="Arial" panose="020B0604020202020204" pitchFamily="34" charset="0"/>
              <a:buChar char="•"/>
            </a:pPr>
            <a:endParaRPr lang="en-US" sz="2800" dirty="0">
              <a:latin typeface="Arial Narrow" panose="020B0606020202030204" pitchFamily="34" charset="0"/>
            </a:endParaRPr>
          </a:p>
          <a:p>
            <a:pPr marL="457200" indent="-457200">
              <a:spcBef>
                <a:spcPts val="1200"/>
              </a:spcBef>
              <a:buFont typeface="Arial" panose="020B0604020202020204" pitchFamily="34" charset="0"/>
              <a:buChar char="•"/>
            </a:pPr>
            <a:r>
              <a:rPr lang="en-US" sz="2800" dirty="0" smtClean="0">
                <a:latin typeface="Arial Narrow" panose="020B0606020202030204" pitchFamily="34" charset="0"/>
              </a:rPr>
              <a:t>Student writes the final draft</a:t>
            </a:r>
            <a:endParaRPr lang="en-US" sz="2800" dirty="0">
              <a:latin typeface="Arial Narrow" panose="020B0606020202030204" pitchFamily="34" charset="0"/>
            </a:endParaRPr>
          </a:p>
          <a:p>
            <a:pPr marL="457200" indent="-457200">
              <a:spcBef>
                <a:spcPts val="1200"/>
              </a:spcBef>
              <a:buFont typeface="Arial" panose="020B0604020202020204" pitchFamily="34" charset="0"/>
              <a:buChar char="•"/>
            </a:pPr>
            <a:r>
              <a:rPr lang="en-US" sz="2800" dirty="0" smtClean="0">
                <a:latin typeface="Arial Narrow" panose="020B0606020202030204" pitchFamily="34" charset="0"/>
              </a:rPr>
              <a:t>Teacher evaluates and grades</a:t>
            </a:r>
            <a:endParaRPr lang="en-US" sz="2800" dirty="0">
              <a:latin typeface="Arial Narrow" panose="020B0606020202030204" pitchFamily="34" charset="0"/>
            </a:endParaRPr>
          </a:p>
        </p:txBody>
      </p:sp>
      <p:pic>
        <p:nvPicPr>
          <p:cNvPr id="1027" name="Picture 3" descr="C:\Users\Madzia\Desktop\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638" y="609600"/>
            <a:ext cx="1325562" cy="170793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adzia\Desktop\Collaborative Essay\Taeil Jeon 1 draft.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2058735"/>
            <a:ext cx="1439187" cy="1858199"/>
          </a:xfrm>
          <a:prstGeom prst="rect">
            <a:avLst/>
          </a:prstGeom>
          <a:noFill/>
          <a:ln>
            <a:solidFill>
              <a:schemeClr val="accent6">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032" name="Picture 8" descr="C:\Users\Madzia\Desktop\Collaborative Essay\Taeil Jeon 2 draft.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1304" y="4395793"/>
            <a:ext cx="1492096" cy="1928807"/>
          </a:xfrm>
          <a:prstGeom prst="rect">
            <a:avLst/>
          </a:prstGeom>
          <a:noFill/>
          <a:ln>
            <a:solidFill>
              <a:schemeClr val="accent6">
                <a:lumMod val="60000"/>
                <a:lumOff val="40000"/>
              </a:schemeClr>
            </a:solidFill>
          </a:ln>
          <a:extLst>
            <a:ext uri="{909E8E84-426E-40DD-AFC4-6F175D3DCCD1}">
              <a14:hiddenFill xmlns:a14="http://schemas.microsoft.com/office/drawing/2010/main">
                <a:solidFill>
                  <a:srgbClr val="FFFFFF"/>
                </a:solidFill>
              </a14:hiddenFill>
            </a:ext>
          </a:extLst>
        </p:spPr>
      </p:pic>
      <p:sp>
        <p:nvSpPr>
          <p:cNvPr id="33" name="Right Brace 32"/>
          <p:cNvSpPr/>
          <p:nvPr/>
        </p:nvSpPr>
        <p:spPr>
          <a:xfrm>
            <a:off x="7696200" y="2116079"/>
            <a:ext cx="211817" cy="1658367"/>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986710" y="2667000"/>
            <a:ext cx="1004890" cy="461665"/>
          </a:xfrm>
          <a:prstGeom prst="rect">
            <a:avLst/>
          </a:prstGeom>
          <a:noFill/>
        </p:spPr>
        <p:txBody>
          <a:bodyPr wrap="none" rtlCol="0">
            <a:spAutoFit/>
          </a:bodyPr>
          <a:lstStyle/>
          <a:p>
            <a:r>
              <a:rPr lang="en-US" sz="2400" dirty="0" smtClean="0">
                <a:solidFill>
                  <a:srgbClr val="C00000"/>
                </a:solidFill>
              </a:rPr>
              <a:t>repeat</a:t>
            </a:r>
            <a:endParaRPr lang="en-US" sz="2400" dirty="0">
              <a:solidFill>
                <a:srgbClr val="C00000"/>
              </a:solidFill>
            </a:endParaRPr>
          </a:p>
        </p:txBody>
      </p:sp>
      <p:sp>
        <p:nvSpPr>
          <p:cNvPr id="25" name="TextBox 24"/>
          <p:cNvSpPr txBox="1"/>
          <p:nvPr/>
        </p:nvSpPr>
        <p:spPr>
          <a:xfrm>
            <a:off x="7981902" y="4793159"/>
            <a:ext cx="628698" cy="769441"/>
          </a:xfrm>
          <a:prstGeom prst="rect">
            <a:avLst/>
          </a:prstGeom>
          <a:noFill/>
        </p:spPr>
        <p:txBody>
          <a:bodyPr wrap="none" rtlCol="0">
            <a:spAutoFit/>
          </a:bodyPr>
          <a:lstStyle/>
          <a:p>
            <a:r>
              <a:rPr lang="en-US" sz="4400" dirty="0" smtClean="0">
                <a:solidFill>
                  <a:srgbClr val="C00000"/>
                </a:solidFill>
                <a:latin typeface="Freestyle Script" panose="030804020302050B0404" pitchFamily="66" charset="0"/>
              </a:rPr>
              <a:t>A+</a:t>
            </a:r>
            <a:endParaRPr lang="en-US" sz="4400" dirty="0">
              <a:solidFill>
                <a:srgbClr val="C00000"/>
              </a:solidFill>
              <a:latin typeface="Freestyle Script" panose="030804020302050B0404" pitchFamily="66" charset="0"/>
            </a:endParaRPr>
          </a:p>
        </p:txBody>
      </p:sp>
      <p:pic>
        <p:nvPicPr>
          <p:cNvPr id="36" name="Picture 2" descr="C:\Users\Madzia\Desktop\Collaborative Essay\motherlode-essays-blog48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45462" y="2621534"/>
            <a:ext cx="1823050" cy="1493266"/>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147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dzia\Desktop\Collaborative Writing\Mars_All_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40536" y="240268"/>
            <a:ext cx="3651064" cy="461665"/>
          </a:xfrm>
          <a:prstGeom prst="rect">
            <a:avLst/>
          </a:prstGeom>
          <a:noFill/>
        </p:spPr>
        <p:txBody>
          <a:bodyPr wrap="none" rtlCol="0">
            <a:spAutoFit/>
          </a:bodyPr>
          <a:lstStyle/>
          <a:p>
            <a:r>
              <a:rPr lang="en-US" sz="2400" dirty="0" smtClean="0">
                <a:solidFill>
                  <a:srgbClr val="C00000"/>
                </a:solidFill>
              </a:rPr>
              <a:t>Why not a writing </a:t>
            </a:r>
            <a:r>
              <a:rPr lang="en-US" sz="2400" dirty="0">
                <a:solidFill>
                  <a:srgbClr val="C00000"/>
                </a:solidFill>
              </a:rPr>
              <a:t>c</a:t>
            </a:r>
            <a:r>
              <a:rPr lang="en-US" sz="2400" dirty="0" smtClean="0">
                <a:solidFill>
                  <a:srgbClr val="C00000"/>
                </a:solidFill>
              </a:rPr>
              <a:t>ritique? </a:t>
            </a:r>
            <a:endParaRPr lang="en-US" sz="2400" dirty="0">
              <a:solidFill>
                <a:srgbClr val="C00000"/>
              </a:solidFill>
            </a:endParaRPr>
          </a:p>
        </p:txBody>
      </p:sp>
    </p:spTree>
    <p:extLst>
      <p:ext uri="{BB962C8B-B14F-4D97-AF65-F5344CB8AC3E}">
        <p14:creationId xmlns:p14="http://schemas.microsoft.com/office/powerpoint/2010/main" val="1604393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dzia\Desktop\Collaborative Writing\Group2_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256"/>
            <a:ext cx="5147441" cy="68632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7800" y="242292"/>
            <a:ext cx="3657600" cy="6463308"/>
          </a:xfrm>
          <a:prstGeom prst="rect">
            <a:avLst/>
          </a:prstGeom>
          <a:noFill/>
        </p:spPr>
        <p:txBody>
          <a:bodyPr wrap="square" rtlCol="0">
            <a:spAutoFit/>
          </a:bodyPr>
          <a:lstStyle/>
          <a:p>
            <a:pPr>
              <a:spcBef>
                <a:spcPts val="1200"/>
              </a:spcBef>
            </a:pPr>
            <a:r>
              <a:rPr lang="en-US" u="sng" dirty="0" smtClean="0">
                <a:solidFill>
                  <a:srgbClr val="002060"/>
                </a:solidFill>
                <a:latin typeface="Comic Sans MS" panose="030F0702030302020204" pitchFamily="66" charset="0"/>
                <a:cs typeface="DokChampa" panose="020B0604020202020204" pitchFamily="34" charset="-34"/>
              </a:rPr>
              <a:t>Well done</a:t>
            </a:r>
            <a:r>
              <a:rPr lang="en-US" dirty="0" smtClean="0">
                <a:solidFill>
                  <a:srgbClr val="002060"/>
                </a:solidFill>
                <a:latin typeface="Comic Sans MS" panose="030F0702030302020204" pitchFamily="66" charset="0"/>
                <a:cs typeface="DokChampa" panose="020B0604020202020204" pitchFamily="34" charset="-34"/>
              </a:rPr>
              <a:t>                </a:t>
            </a:r>
            <a:r>
              <a:rPr lang="en-US" u="sng" dirty="0" smtClean="0">
                <a:solidFill>
                  <a:schemeClr val="accent3">
                    <a:lumMod val="50000"/>
                  </a:schemeClr>
                </a:solidFill>
                <a:latin typeface="Comic Sans MS" panose="030F0702030302020204" pitchFamily="66" charset="0"/>
                <a:cs typeface="DokChampa" panose="020B0604020202020204" pitchFamily="34" charset="-34"/>
              </a:rPr>
              <a:t>Needs work </a:t>
            </a:r>
            <a:endParaRPr lang="en-US" u="sng" dirty="0" smtClean="0">
              <a:solidFill>
                <a:schemeClr val="accent3">
                  <a:lumMod val="50000"/>
                </a:schemeClr>
              </a:solidFill>
              <a:latin typeface="Comic Sans MS" panose="030F0702030302020204" pitchFamily="66" charset="0"/>
              <a:cs typeface="DokChampa" panose="020B0604020202020204" pitchFamily="34" charset="-34"/>
            </a:endParaRPr>
          </a:p>
          <a:p>
            <a:pPr>
              <a:spcBef>
                <a:spcPts val="1200"/>
              </a:spcBef>
            </a:pPr>
            <a:r>
              <a:rPr lang="en-US" dirty="0" smtClean="0">
                <a:solidFill>
                  <a:srgbClr val="002060"/>
                </a:solidFill>
                <a:latin typeface="Comic Sans MS" panose="030F0702030302020204" pitchFamily="66" charset="0"/>
                <a:cs typeface="DokChampa" panose="020B0604020202020204" pitchFamily="34" charset="-34"/>
              </a:rPr>
              <a:t>The topic sentence is there …</a:t>
            </a:r>
          </a:p>
          <a:p>
            <a:pPr algn="r">
              <a:spcBef>
                <a:spcPts val="1200"/>
              </a:spcBef>
            </a:pPr>
            <a:r>
              <a:rPr lang="en-US" dirty="0" smtClean="0">
                <a:solidFill>
                  <a:schemeClr val="accent3">
                    <a:lumMod val="75000"/>
                  </a:schemeClr>
                </a:solidFill>
                <a:latin typeface="Comic Sans MS" panose="030F0702030302020204" pitchFamily="66" charset="0"/>
                <a:cs typeface="DokChampa" panose="020B0604020202020204" pitchFamily="34" charset="-34"/>
              </a:rPr>
              <a:t>    … although it could be articulated a little better.</a:t>
            </a:r>
          </a:p>
          <a:p>
            <a:pPr>
              <a:spcBef>
                <a:spcPts val="1200"/>
              </a:spcBef>
            </a:pPr>
            <a:r>
              <a:rPr lang="en-US" dirty="0" smtClean="0">
                <a:solidFill>
                  <a:srgbClr val="002060"/>
                </a:solidFill>
                <a:latin typeface="Comic Sans MS" panose="030F0702030302020204" pitchFamily="66" charset="0"/>
                <a:cs typeface="DokChampa" panose="020B0604020202020204" pitchFamily="34" charset="-34"/>
              </a:rPr>
              <a:t>There are four good arguments in support of the topic statement.</a:t>
            </a:r>
          </a:p>
          <a:p>
            <a:pPr>
              <a:spcBef>
                <a:spcPts val="1200"/>
              </a:spcBef>
            </a:pPr>
            <a:r>
              <a:rPr lang="en-US" dirty="0" smtClean="0">
                <a:solidFill>
                  <a:srgbClr val="002060"/>
                </a:solidFill>
                <a:latin typeface="Comic Sans MS" panose="030F0702030302020204" pitchFamily="66" charset="0"/>
                <a:cs typeface="DokChampa" panose="020B0604020202020204" pitchFamily="34" charset="-34"/>
              </a:rPr>
              <a:t>There are transition phrases between arguments …</a:t>
            </a:r>
          </a:p>
          <a:p>
            <a:pPr algn="r">
              <a:spcBef>
                <a:spcPts val="1200"/>
              </a:spcBef>
            </a:pPr>
            <a:r>
              <a:rPr lang="en-US" dirty="0" smtClean="0">
                <a:solidFill>
                  <a:schemeClr val="accent3">
                    <a:lumMod val="75000"/>
                  </a:schemeClr>
                </a:solidFill>
                <a:latin typeface="Comic Sans MS" panose="030F0702030302020204" pitchFamily="66" charset="0"/>
                <a:cs typeface="DokChampa" panose="020B0604020202020204" pitchFamily="34" charset="-34"/>
              </a:rPr>
              <a:t>          … but</a:t>
            </a:r>
            <a:r>
              <a:rPr lang="en-US" dirty="0" smtClean="0">
                <a:solidFill>
                  <a:schemeClr val="accent3">
                    <a:lumMod val="75000"/>
                  </a:schemeClr>
                </a:solidFill>
                <a:latin typeface="Comic Sans MS" panose="030F0702030302020204" pitchFamily="66" charset="0"/>
                <a:cs typeface="DokChampa" panose="020B0604020202020204" pitchFamily="34" charset="-34"/>
              </a:rPr>
              <a:t> we could improve them.</a:t>
            </a:r>
          </a:p>
          <a:p>
            <a:pPr>
              <a:spcBef>
                <a:spcPts val="1200"/>
              </a:spcBef>
            </a:pPr>
            <a:r>
              <a:rPr lang="en-US" dirty="0" smtClean="0">
                <a:solidFill>
                  <a:srgbClr val="002060"/>
                </a:solidFill>
                <a:latin typeface="Comic Sans MS" panose="030F0702030302020204" pitchFamily="66" charset="0"/>
                <a:cs typeface="DokChampa" panose="020B0604020202020204" pitchFamily="34" charset="-34"/>
              </a:rPr>
              <a:t>There is a conclusion that repeats the topic statement and wraps up the four arguments …</a:t>
            </a:r>
          </a:p>
          <a:p>
            <a:pPr algn="r">
              <a:spcBef>
                <a:spcPts val="1200"/>
              </a:spcBef>
            </a:pPr>
            <a:r>
              <a:rPr lang="en-US" dirty="0" smtClean="0">
                <a:solidFill>
                  <a:schemeClr val="accent3">
                    <a:lumMod val="75000"/>
                  </a:schemeClr>
                </a:solidFill>
                <a:latin typeface="Comic Sans MS" panose="030F0702030302020204" pitchFamily="66" charset="0"/>
                <a:cs typeface="DokChampa" panose="020B0604020202020204" pitchFamily="34" charset="-34"/>
              </a:rPr>
              <a:t>… which we could make a little stronger.</a:t>
            </a:r>
          </a:p>
          <a:p>
            <a:pPr>
              <a:spcBef>
                <a:spcPts val="1200"/>
              </a:spcBef>
            </a:pPr>
            <a:r>
              <a:rPr lang="en-US" dirty="0">
                <a:solidFill>
                  <a:srgbClr val="002060"/>
                </a:solidFill>
                <a:latin typeface="Comic Sans MS" panose="030F0702030302020204" pitchFamily="66" charset="0"/>
                <a:cs typeface="DokChampa" panose="020B0604020202020204" pitchFamily="34" charset="-34"/>
              </a:rPr>
              <a:t> </a:t>
            </a:r>
            <a:r>
              <a:rPr lang="en-US" dirty="0" smtClean="0">
                <a:solidFill>
                  <a:srgbClr val="002060"/>
                </a:solidFill>
                <a:latin typeface="Comic Sans MS" panose="030F0702030302020204" pitchFamily="66" charset="0"/>
                <a:cs typeface="DokChampa" panose="020B0604020202020204" pitchFamily="34" charset="-34"/>
              </a:rPr>
              <a:t>The language is beautiful ...</a:t>
            </a:r>
          </a:p>
          <a:p>
            <a:pPr algn="r">
              <a:spcBef>
                <a:spcPts val="1200"/>
              </a:spcBef>
            </a:pPr>
            <a:r>
              <a:rPr lang="en-US" dirty="0" smtClean="0">
                <a:solidFill>
                  <a:schemeClr val="accent3">
                    <a:lumMod val="75000"/>
                  </a:schemeClr>
                </a:solidFill>
                <a:latin typeface="Comic Sans MS" panose="030F0702030302020204" pitchFamily="66" charset="0"/>
                <a:cs typeface="DokChampa" panose="020B0604020202020204" pitchFamily="34" charset="-34"/>
              </a:rPr>
              <a:t>… with minor corrections.</a:t>
            </a:r>
          </a:p>
        </p:txBody>
      </p:sp>
    </p:spTree>
    <p:extLst>
      <p:ext uri="{BB962C8B-B14F-4D97-AF65-F5344CB8AC3E}">
        <p14:creationId xmlns:p14="http://schemas.microsoft.com/office/powerpoint/2010/main" val="718891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19800" y="240268"/>
            <a:ext cx="2822824" cy="461665"/>
          </a:xfrm>
          <a:prstGeom prst="rect">
            <a:avLst/>
          </a:prstGeom>
          <a:noFill/>
        </p:spPr>
        <p:txBody>
          <a:bodyPr wrap="none" rtlCol="0">
            <a:spAutoFit/>
          </a:bodyPr>
          <a:lstStyle/>
          <a:p>
            <a:r>
              <a:rPr lang="en-US" sz="2400" dirty="0" smtClean="0">
                <a:solidFill>
                  <a:srgbClr val="C00000"/>
                </a:solidFill>
              </a:rPr>
              <a:t>Collaborative Writing</a:t>
            </a:r>
            <a:endParaRPr lang="en-US" sz="2400" dirty="0">
              <a:solidFill>
                <a:srgbClr val="C00000"/>
              </a:solidFill>
            </a:endParaRPr>
          </a:p>
        </p:txBody>
      </p:sp>
      <p:sp>
        <p:nvSpPr>
          <p:cNvPr id="5" name="TextBox 4"/>
          <p:cNvSpPr txBox="1"/>
          <p:nvPr/>
        </p:nvSpPr>
        <p:spPr>
          <a:xfrm>
            <a:off x="304801" y="1066800"/>
            <a:ext cx="8326604" cy="5663089"/>
          </a:xfrm>
          <a:prstGeom prst="rect">
            <a:avLst/>
          </a:prstGeom>
          <a:noFill/>
          <a:ln>
            <a:noFill/>
          </a:ln>
        </p:spPr>
        <p:txBody>
          <a:bodyPr wrap="square" rtlCol="0">
            <a:spAutoFit/>
          </a:bodyPr>
          <a:lstStyle/>
          <a:p>
            <a:pPr marL="457200" indent="-457200">
              <a:spcBef>
                <a:spcPts val="1200"/>
              </a:spcBef>
              <a:buFont typeface="Arial" panose="020B0604020202020204" pitchFamily="34" charset="0"/>
              <a:buChar char="•"/>
            </a:pPr>
            <a:r>
              <a:rPr lang="en-US" sz="2800" dirty="0" smtClean="0">
                <a:latin typeface="Arial Narrow" panose="020B0606020202030204" pitchFamily="34" charset="0"/>
              </a:rPr>
              <a:t>Minimal initial instruction</a:t>
            </a:r>
          </a:p>
          <a:p>
            <a:pPr marL="457200" indent="-457200">
              <a:spcBef>
                <a:spcPts val="1200"/>
              </a:spcBef>
              <a:buFont typeface="Arial" panose="020B0604020202020204" pitchFamily="34" charset="0"/>
              <a:buChar char="•"/>
            </a:pPr>
            <a:r>
              <a:rPr lang="en-US" sz="2800" dirty="0" smtClean="0">
                <a:latin typeface="Arial Narrow" panose="020B0606020202030204" pitchFamily="34" charset="0"/>
              </a:rPr>
              <a:t>The class identifies the topic and its sections(= paragraphs)</a:t>
            </a:r>
          </a:p>
          <a:p>
            <a:pPr marL="457200" indent="-457200">
              <a:spcBef>
                <a:spcPts val="2400"/>
              </a:spcBef>
              <a:buFont typeface="Arial" panose="020B0604020202020204" pitchFamily="34" charset="0"/>
              <a:buChar char="•"/>
            </a:pPr>
            <a:r>
              <a:rPr lang="en-US" sz="2800" dirty="0" smtClean="0">
                <a:latin typeface="Arial Narrow" panose="020B0606020202030204" pitchFamily="34" charset="0"/>
              </a:rPr>
              <a:t>Students work in groups on their paragraphs</a:t>
            </a:r>
          </a:p>
          <a:p>
            <a:pPr marL="457200" indent="-457200">
              <a:spcBef>
                <a:spcPts val="1200"/>
              </a:spcBef>
              <a:buFont typeface="Arial" panose="020B0604020202020204" pitchFamily="34" charset="0"/>
              <a:buChar char="•"/>
            </a:pPr>
            <a:endParaRPr lang="en-US" sz="2800" dirty="0">
              <a:latin typeface="Arial Narrow" panose="020B0606020202030204" pitchFamily="34" charset="0"/>
            </a:endParaRPr>
          </a:p>
          <a:p>
            <a:pPr marL="457200" indent="-457200">
              <a:spcBef>
                <a:spcPts val="1200"/>
              </a:spcBef>
              <a:buFont typeface="Arial" panose="020B0604020202020204" pitchFamily="34" charset="0"/>
              <a:buChar char="•"/>
            </a:pPr>
            <a:endParaRPr lang="en-US" sz="2800" dirty="0" smtClean="0">
              <a:latin typeface="Arial Narrow" panose="020B0606020202030204" pitchFamily="34" charset="0"/>
            </a:endParaRPr>
          </a:p>
          <a:p>
            <a:pPr marL="457200" indent="-457200">
              <a:spcBef>
                <a:spcPts val="3600"/>
              </a:spcBef>
              <a:buFont typeface="Arial" panose="020B0604020202020204" pitchFamily="34" charset="0"/>
              <a:buChar char="•"/>
            </a:pPr>
            <a:r>
              <a:rPr lang="en-US" sz="2800" dirty="0" smtClean="0">
                <a:latin typeface="Arial Narrow" panose="020B0606020202030204" pitchFamily="34" charset="0"/>
              </a:rPr>
              <a:t>Teacher critiques each paragraph</a:t>
            </a:r>
          </a:p>
          <a:p>
            <a:pPr marL="457200" indent="-457200">
              <a:spcBef>
                <a:spcPts val="2400"/>
              </a:spcBef>
              <a:buFont typeface="Arial" panose="020B0604020202020204" pitchFamily="34" charset="0"/>
              <a:buChar char="•"/>
            </a:pPr>
            <a:r>
              <a:rPr lang="en-US" sz="2800" dirty="0" smtClean="0">
                <a:latin typeface="Arial Narrow" panose="020B0606020202030204" pitchFamily="34" charset="0"/>
              </a:rPr>
              <a:t>Teacher combines the paragraphs together</a:t>
            </a:r>
          </a:p>
          <a:p>
            <a:pPr marL="457200" indent="-457200">
              <a:spcBef>
                <a:spcPts val="1200"/>
              </a:spcBef>
              <a:buFont typeface="Arial" panose="020B0604020202020204" pitchFamily="34" charset="0"/>
              <a:buChar char="•"/>
            </a:pPr>
            <a:r>
              <a:rPr lang="en-US" sz="2800" dirty="0" smtClean="0">
                <a:latin typeface="Arial Narrow" panose="020B0606020202030204" pitchFamily="34" charset="0"/>
              </a:rPr>
              <a:t>The class discusses/writes the introduction &amp; conclusion, &amp; revises the essay</a:t>
            </a:r>
            <a:endParaRPr lang="en-US" sz="2800" dirty="0">
              <a:latin typeface="Arial Narrow" panose="020B0606020202030204" pitchFamily="34" charset="0"/>
            </a:endParaRPr>
          </a:p>
        </p:txBody>
      </p:sp>
      <p:pic>
        <p:nvPicPr>
          <p:cNvPr id="8194" name="Picture 2" descr="C:\Users\Madzia\Desktop\Collaborative Essay\paragraph_agricultur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019759"/>
            <a:ext cx="692291" cy="896156"/>
          </a:xfrm>
          <a:prstGeom prst="rect">
            <a:avLst/>
          </a:prstGeom>
          <a:noFill/>
          <a:ln>
            <a:solidFill>
              <a:schemeClr val="tx2">
                <a:lumMod val="20000"/>
                <a:lumOff val="80000"/>
              </a:schemeClr>
            </a:solidFill>
          </a:ln>
          <a:extLst>
            <a:ext uri="{909E8E84-426E-40DD-AFC4-6F175D3DCCD1}">
              <a14:hiddenFill xmlns:a14="http://schemas.microsoft.com/office/drawing/2010/main">
                <a:solidFill>
                  <a:srgbClr val="FFFFFF"/>
                </a:solidFill>
              </a14:hiddenFill>
            </a:ext>
          </a:extLst>
        </p:spPr>
      </p:pic>
      <p:pic>
        <p:nvPicPr>
          <p:cNvPr id="8195" name="Picture 3" descr="C:\Users\Madzia\Desktop\Collaborative Essay\paragraph_biotech.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3095959"/>
            <a:ext cx="647520" cy="838200"/>
          </a:xfrm>
          <a:prstGeom prst="rect">
            <a:avLst/>
          </a:prstGeom>
          <a:noFill/>
          <a:ln>
            <a:solidFill>
              <a:schemeClr val="accent6">
                <a:lumMod val="40000"/>
                <a:lumOff val="60000"/>
              </a:schemeClr>
            </a:solidFill>
          </a:ln>
          <a:extLst>
            <a:ext uri="{909E8E84-426E-40DD-AFC4-6F175D3DCCD1}">
              <a14:hiddenFill xmlns:a14="http://schemas.microsoft.com/office/drawing/2010/main">
                <a:solidFill>
                  <a:srgbClr val="FFFFFF"/>
                </a:solidFill>
              </a14:hiddenFill>
            </a:ext>
          </a:extLst>
        </p:spPr>
      </p:pic>
      <p:pic>
        <p:nvPicPr>
          <p:cNvPr id="8196" name="Picture 4" descr="C:\Users\Madzia\Desktop\Collaborative Essay\paragraph_Disney.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3019759"/>
            <a:ext cx="730596" cy="945741"/>
          </a:xfrm>
          <a:prstGeom prst="rect">
            <a:avLst/>
          </a:prstGeom>
          <a:noFill/>
          <a:ln>
            <a:solidFill>
              <a:schemeClr val="bg2">
                <a:lumMod val="90000"/>
              </a:schemeClr>
            </a:solidFill>
          </a:ln>
          <a:extLst>
            <a:ext uri="{909E8E84-426E-40DD-AFC4-6F175D3DCCD1}">
              <a14:hiddenFill xmlns:a14="http://schemas.microsoft.com/office/drawing/2010/main">
                <a:solidFill>
                  <a:srgbClr val="FFFFFF"/>
                </a:solidFill>
              </a14:hiddenFill>
            </a:ext>
          </a:extLst>
        </p:spPr>
      </p:pic>
      <p:pic>
        <p:nvPicPr>
          <p:cNvPr id="8197" name="Picture 5" descr="C:\Users\Madzia\Desktop\Collaborative Essay\paragraph_SV.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5200" y="3019759"/>
            <a:ext cx="845932" cy="1095041"/>
          </a:xfrm>
          <a:prstGeom prst="rect">
            <a:avLst/>
          </a:prstGeom>
          <a:noFill/>
          <a:ln>
            <a:solidFill>
              <a:schemeClr val="accent4">
                <a:lumMod val="40000"/>
                <a:lumOff val="60000"/>
              </a:schemeClr>
            </a:solidFill>
          </a:ln>
          <a:extLst>
            <a:ext uri="{909E8E84-426E-40DD-AFC4-6F175D3DCCD1}">
              <a14:hiddenFill xmlns:a14="http://schemas.microsoft.com/office/drawing/2010/main">
                <a:solidFill>
                  <a:srgbClr val="FFFFFF"/>
                </a:solidFill>
              </a14:hiddenFill>
            </a:ext>
          </a:extLst>
        </p:spPr>
      </p:pic>
      <p:pic>
        <p:nvPicPr>
          <p:cNvPr id="8198" name="Picture 6" descr="C:\Users\Madzia\Desktop\Collaborative Essay\paragraph_toursim.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8200" y="2957929"/>
            <a:ext cx="860778" cy="1114259"/>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8200" name="Picture 8" descr="C:\Users\Madzia\Desktop\Collaborative Essay\paragraph_wine.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40753" y="3012445"/>
            <a:ext cx="736247" cy="953055"/>
          </a:xfrm>
          <a:prstGeom prst="rect">
            <a:avLst/>
          </a:prstGeom>
          <a:noFill/>
          <a:ln>
            <a:solidFill>
              <a:schemeClr val="accent3">
                <a:lumMod val="60000"/>
                <a:lumOff val="40000"/>
              </a:schemeClr>
            </a:solidFill>
          </a:ln>
          <a:extLst>
            <a:ext uri="{909E8E84-426E-40DD-AFC4-6F175D3DCCD1}">
              <a14:hiddenFill xmlns:a14="http://schemas.microsoft.com/office/drawing/2010/main">
                <a:solidFill>
                  <a:srgbClr val="FFFFFF"/>
                </a:solidFill>
              </a14:hiddenFill>
            </a:ext>
          </a:extLst>
        </p:spPr>
      </p:pic>
      <p:sp>
        <p:nvSpPr>
          <p:cNvPr id="20" name="Right Brace 19"/>
          <p:cNvSpPr/>
          <p:nvPr/>
        </p:nvSpPr>
        <p:spPr>
          <a:xfrm>
            <a:off x="7162800" y="2590800"/>
            <a:ext cx="264988" cy="228600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7543800" y="3124200"/>
            <a:ext cx="1087605" cy="1200329"/>
          </a:xfrm>
          <a:prstGeom prst="rect">
            <a:avLst/>
          </a:prstGeom>
          <a:noFill/>
        </p:spPr>
        <p:txBody>
          <a:bodyPr wrap="none" rtlCol="0">
            <a:spAutoFit/>
          </a:bodyPr>
          <a:lstStyle/>
          <a:p>
            <a:r>
              <a:rPr lang="en-US" sz="2400" dirty="0" smtClean="0">
                <a:solidFill>
                  <a:srgbClr val="C00000"/>
                </a:solidFill>
              </a:rPr>
              <a:t>Repeat</a:t>
            </a:r>
          </a:p>
          <a:p>
            <a:r>
              <a:rPr lang="en-US" sz="2400" dirty="0">
                <a:solidFill>
                  <a:srgbClr val="C00000"/>
                </a:solidFill>
              </a:rPr>
              <a:t>s</a:t>
            </a:r>
            <a:r>
              <a:rPr lang="en-US" sz="2400" dirty="0" smtClean="0">
                <a:solidFill>
                  <a:srgbClr val="C00000"/>
                </a:solidFill>
              </a:rPr>
              <a:t>everal</a:t>
            </a:r>
          </a:p>
          <a:p>
            <a:r>
              <a:rPr lang="en-US" sz="2400" dirty="0" smtClean="0">
                <a:solidFill>
                  <a:srgbClr val="C00000"/>
                </a:solidFill>
              </a:rPr>
              <a:t>times</a:t>
            </a:r>
            <a:endParaRPr lang="en-US" sz="2400" dirty="0">
              <a:solidFill>
                <a:srgbClr val="C00000"/>
              </a:solidFill>
            </a:endParaRPr>
          </a:p>
        </p:txBody>
      </p:sp>
    </p:spTree>
    <p:extLst>
      <p:ext uri="{BB962C8B-B14F-4D97-AF65-F5344CB8AC3E}">
        <p14:creationId xmlns:p14="http://schemas.microsoft.com/office/powerpoint/2010/main" val="61019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write collaboratively?</a:t>
            </a:r>
            <a:endParaRPr lang="en-US" dirty="0"/>
          </a:p>
        </p:txBody>
      </p:sp>
      <p:sp>
        <p:nvSpPr>
          <p:cNvPr id="3" name="Content Placeholder 2"/>
          <p:cNvSpPr>
            <a:spLocks noGrp="1"/>
          </p:cNvSpPr>
          <p:nvPr>
            <p:ph idx="1"/>
          </p:nvPr>
        </p:nvSpPr>
        <p:spPr>
          <a:xfrm>
            <a:off x="457200" y="1600200"/>
            <a:ext cx="8458200" cy="5257800"/>
          </a:xfrm>
        </p:spPr>
        <p:txBody>
          <a:bodyPr>
            <a:normAutofit fontScale="92500" lnSpcReduction="10000"/>
          </a:bodyPr>
          <a:lstStyle/>
          <a:p>
            <a:r>
              <a:rPr lang="en-US" sz="3500" dirty="0" smtClean="0">
                <a:latin typeface="Arial Narrow" panose="020B0606020202030204" pitchFamily="34" charset="0"/>
              </a:rPr>
              <a:t>The whole class benefits from the feedback, not just individual students</a:t>
            </a:r>
          </a:p>
          <a:p>
            <a:r>
              <a:rPr lang="en-US" sz="3500" dirty="0" smtClean="0">
                <a:latin typeface="Arial Narrow" panose="020B0606020202030204" pitchFamily="34" charset="0"/>
              </a:rPr>
              <a:t>Feedback is given incrementally, and thus is more effective</a:t>
            </a:r>
          </a:p>
          <a:p>
            <a:r>
              <a:rPr lang="en-US" sz="3500" dirty="0" smtClean="0">
                <a:latin typeface="Arial Narrow" panose="020B0606020202030204" pitchFamily="34" charset="0"/>
              </a:rPr>
              <a:t>Several writing projects can be accomplished within the semester</a:t>
            </a:r>
          </a:p>
          <a:p>
            <a:endParaRPr lang="en-US" sz="3500" dirty="0" smtClean="0">
              <a:latin typeface="Arial Narrow" panose="020B0606020202030204" pitchFamily="34" charset="0"/>
            </a:endParaRPr>
          </a:p>
          <a:p>
            <a:pPr marL="0" indent="0">
              <a:buNone/>
            </a:pPr>
            <a:r>
              <a:rPr lang="en-US" sz="3500" dirty="0" smtClean="0">
                <a:latin typeface="Arial Narrow" panose="020B0606020202030204" pitchFamily="34" charset="0"/>
              </a:rPr>
              <a:t>Plus …</a:t>
            </a:r>
          </a:p>
          <a:p>
            <a:r>
              <a:rPr lang="en-US" sz="3500" dirty="0" smtClean="0">
                <a:latin typeface="Arial Narrow" panose="020B0606020202030204" pitchFamily="34" charset="0"/>
              </a:rPr>
              <a:t>… all the advantages of the </a:t>
            </a:r>
            <a:r>
              <a:rPr lang="en-US" sz="3500" dirty="0" smtClean="0">
                <a:solidFill>
                  <a:srgbClr val="C00000"/>
                </a:solidFill>
                <a:latin typeface="Arial Narrow" panose="020B0606020202030204" pitchFamily="34" charset="0"/>
              </a:rPr>
              <a:t>Participatory Approach</a:t>
            </a:r>
          </a:p>
          <a:p>
            <a:pPr marL="457200" lvl="1" indent="0">
              <a:spcBef>
                <a:spcPts val="1800"/>
              </a:spcBef>
              <a:buNone/>
            </a:pPr>
            <a:r>
              <a:rPr lang="en-US" dirty="0" smtClean="0">
                <a:solidFill>
                  <a:schemeClr val="accent6">
                    <a:lumMod val="50000"/>
                  </a:schemeClr>
                </a:solidFill>
                <a:latin typeface="Arial Narrow" panose="020B0606020202030204" pitchFamily="34" charset="0"/>
              </a:rPr>
              <a:t>	</a:t>
            </a:r>
            <a:endParaRPr lang="en-US" dirty="0">
              <a:solidFill>
                <a:schemeClr val="accent6">
                  <a:lumMod val="50000"/>
                </a:schemeClr>
              </a:solidFill>
              <a:latin typeface="Arial Narrow" panose="020B0606020202030204" pitchFamily="34" charset="0"/>
            </a:endParaRPr>
          </a:p>
        </p:txBody>
      </p:sp>
    </p:spTree>
    <p:extLst>
      <p:ext uri="{BB962C8B-B14F-4D97-AF65-F5344CB8AC3E}">
        <p14:creationId xmlns:p14="http://schemas.microsoft.com/office/powerpoint/2010/main" val="284284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24200"/>
            <a:ext cx="8686800" cy="3505200"/>
          </a:xfrm>
        </p:spPr>
        <p:txBody>
          <a:bodyPr>
            <a:noAutofit/>
          </a:bodyPr>
          <a:lstStyle/>
          <a:p>
            <a:pPr algn="r"/>
            <a:r>
              <a:rPr lang="en-US" sz="2800" dirty="0"/>
              <a:t>“Teachers and </a:t>
            </a:r>
            <a:r>
              <a:rPr lang="en-US" sz="2800" dirty="0" smtClean="0"/>
              <a:t>students, co-intent </a:t>
            </a:r>
            <a:r>
              <a:rPr lang="en-US" sz="2800" dirty="0"/>
              <a:t>on reality, are both Subjects, not only in the task of unveiling that reality, and thereby coming to know it critically, but in the task of re-creating that knowledge. As they attain this knowledge of reality through common reflection and action, they discover themselves as its permanent re-creators.” </a:t>
            </a:r>
            <a:r>
              <a:rPr lang="en-US" sz="2400" dirty="0" smtClean="0"/>
              <a:t/>
            </a:r>
            <a:br>
              <a:rPr lang="en-US" sz="2400" dirty="0" smtClean="0"/>
            </a:br>
            <a:r>
              <a:rPr lang="en-US" sz="4000" dirty="0" smtClean="0"/>
              <a:t/>
            </a:r>
            <a:br>
              <a:rPr lang="en-US" sz="4000" dirty="0" smtClean="0"/>
            </a:br>
            <a:r>
              <a:rPr lang="en-US" sz="2800" dirty="0" smtClean="0">
                <a:solidFill>
                  <a:srgbClr val="C00000"/>
                </a:solidFill>
              </a:rPr>
              <a:t>Paulo Freire, </a:t>
            </a:r>
            <a:r>
              <a:rPr lang="en-US" sz="2800" i="1" dirty="0" smtClean="0">
                <a:solidFill>
                  <a:srgbClr val="C00000"/>
                </a:solidFill>
              </a:rPr>
              <a:t>Pedagogy</a:t>
            </a:r>
            <a:r>
              <a:rPr lang="en-US" sz="2800" dirty="0" smtClean="0">
                <a:solidFill>
                  <a:srgbClr val="C00000"/>
                </a:solidFill>
              </a:rPr>
              <a:t> </a:t>
            </a:r>
            <a:r>
              <a:rPr lang="en-US" sz="2800" i="1" dirty="0" smtClean="0">
                <a:solidFill>
                  <a:srgbClr val="C00000"/>
                </a:solidFill>
              </a:rPr>
              <a:t>of the Oppressed</a:t>
            </a:r>
            <a:endParaRPr lang="en-US" sz="2800" i="1" dirty="0">
              <a:solidFill>
                <a:srgbClr val="C00000"/>
              </a:solidFill>
            </a:endParaRPr>
          </a:p>
        </p:txBody>
      </p:sp>
      <p:pic>
        <p:nvPicPr>
          <p:cNvPr id="2050" name="Picture 2" descr="C:\Users\Madzia\Desktop\6a00d8341bfb1653ef01b7c6e4af87970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9041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28600"/>
            <a:ext cx="8604407" cy="769441"/>
          </a:xfrm>
          <a:prstGeom prst="rect">
            <a:avLst/>
          </a:prstGeom>
          <a:noFill/>
        </p:spPr>
        <p:txBody>
          <a:bodyPr wrap="none" rtlCol="0">
            <a:spAutoFit/>
          </a:bodyPr>
          <a:lstStyle/>
          <a:p>
            <a:r>
              <a:rPr lang="en-US" sz="4400" dirty="0" smtClean="0">
                <a:solidFill>
                  <a:schemeClr val="bg1"/>
                </a:solidFill>
              </a:rPr>
              <a:t>What is  the Participatory Approach?</a:t>
            </a:r>
            <a:endParaRPr lang="en-US" sz="4400" dirty="0">
              <a:solidFill>
                <a:schemeClr val="bg1"/>
              </a:solidFill>
            </a:endParaRPr>
          </a:p>
        </p:txBody>
      </p:sp>
    </p:spTree>
    <p:extLst>
      <p:ext uri="{BB962C8B-B14F-4D97-AF65-F5344CB8AC3E}">
        <p14:creationId xmlns:p14="http://schemas.microsoft.com/office/powerpoint/2010/main" val="1262971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52600" cy="1020762"/>
          </a:xfrm>
        </p:spPr>
        <p:txBody>
          <a:bodyPr>
            <a:normAutofit/>
          </a:bodyPr>
          <a:lstStyle/>
          <a:p>
            <a:r>
              <a:rPr lang="en-US" b="1" dirty="0" smtClean="0">
                <a:solidFill>
                  <a:srgbClr val="C00000"/>
                </a:solidFill>
              </a:rPr>
              <a:t>Day 1</a:t>
            </a:r>
            <a:endParaRPr lang="en-US" b="1" dirty="0">
              <a:solidFill>
                <a:srgbClr val="C00000"/>
              </a:solidFill>
            </a:endParaRPr>
          </a:p>
        </p:txBody>
      </p:sp>
      <p:sp>
        <p:nvSpPr>
          <p:cNvPr id="3" name="Content Placeholder 2"/>
          <p:cNvSpPr>
            <a:spLocks noGrp="1"/>
          </p:cNvSpPr>
          <p:nvPr>
            <p:ph idx="1"/>
          </p:nvPr>
        </p:nvSpPr>
        <p:spPr>
          <a:xfrm>
            <a:off x="457200" y="1600201"/>
            <a:ext cx="4114800" cy="3276600"/>
          </a:xfrm>
        </p:spPr>
        <p:txBody>
          <a:bodyPr>
            <a:normAutofit/>
          </a:bodyPr>
          <a:lstStyle/>
          <a:p>
            <a:pPr marL="0" indent="0">
              <a:buNone/>
            </a:pPr>
            <a:r>
              <a:rPr lang="en-US" sz="2800" dirty="0" smtClean="0">
                <a:solidFill>
                  <a:srgbClr val="C00000"/>
                </a:solidFill>
                <a:latin typeface="Arial Narrow" panose="020B0606020202030204" pitchFamily="34" charset="0"/>
              </a:rPr>
              <a:t>Step 1: </a:t>
            </a:r>
            <a:r>
              <a:rPr lang="en-US" sz="2800" dirty="0" smtClean="0">
                <a:latin typeface="Arial Narrow" panose="020B0606020202030204" pitchFamily="34" charset="0"/>
              </a:rPr>
              <a:t>The class decides on the topic and breaks it down into sections</a:t>
            </a:r>
          </a:p>
          <a:p>
            <a:pPr marL="0" indent="0">
              <a:buNone/>
            </a:pPr>
            <a:endParaRPr lang="en-US" sz="2800" dirty="0" smtClean="0">
              <a:latin typeface="Arial Narrow" panose="020B0606020202030204" pitchFamily="34" charset="0"/>
            </a:endParaRPr>
          </a:p>
          <a:p>
            <a:pPr marL="0" indent="0">
              <a:buNone/>
            </a:pPr>
            <a:r>
              <a:rPr lang="en-US" sz="2800" dirty="0" smtClean="0">
                <a:solidFill>
                  <a:srgbClr val="C00000"/>
                </a:solidFill>
                <a:latin typeface="Arial Narrow" panose="020B0606020202030204" pitchFamily="34" charset="0"/>
              </a:rPr>
              <a:t>Step 2: </a:t>
            </a:r>
            <a:r>
              <a:rPr lang="en-US" sz="2800" dirty="0" smtClean="0">
                <a:latin typeface="Arial Narrow" panose="020B0606020202030204" pitchFamily="34" charset="0"/>
              </a:rPr>
              <a:t>Students volunteer to collaborate on the paragraph of their choice</a:t>
            </a:r>
          </a:p>
        </p:txBody>
      </p:sp>
      <p:sp>
        <p:nvSpPr>
          <p:cNvPr id="5" name="TextBox 4"/>
          <p:cNvSpPr txBox="1"/>
          <p:nvPr/>
        </p:nvSpPr>
        <p:spPr>
          <a:xfrm>
            <a:off x="4876800" y="152400"/>
            <a:ext cx="4047903" cy="4893647"/>
          </a:xfrm>
          <a:prstGeom prst="rect">
            <a:avLst/>
          </a:prstGeom>
          <a:solidFill>
            <a:srgbClr val="FBF3F3"/>
          </a:solidFill>
          <a:ln>
            <a:solidFill>
              <a:srgbClr val="C00000"/>
            </a:solidFill>
          </a:ln>
        </p:spPr>
        <p:txBody>
          <a:bodyPr wrap="none" rtlCol="0">
            <a:spAutoFit/>
          </a:bodyPr>
          <a:lstStyle/>
          <a:p>
            <a:r>
              <a:rPr lang="en-US" sz="2400" dirty="0">
                <a:latin typeface="Arial Narrow" panose="020B0606020202030204" pitchFamily="34" charset="0"/>
              </a:rPr>
              <a:t>S</a:t>
            </a:r>
            <a:r>
              <a:rPr lang="en-US" sz="2400" dirty="0" smtClean="0">
                <a:latin typeface="Arial Narrow" panose="020B0606020202030204" pitchFamily="34" charset="0"/>
              </a:rPr>
              <a:t>ources of wealth in California</a:t>
            </a:r>
            <a:r>
              <a:rPr lang="en-US" sz="2000" dirty="0" smtClean="0">
                <a:latin typeface="Arial Narrow" panose="020B0606020202030204" pitchFamily="34" charset="0"/>
              </a:rPr>
              <a:t>:</a:t>
            </a:r>
          </a:p>
          <a:p>
            <a:pPr marL="285750" indent="-285750">
              <a:spcBef>
                <a:spcPts val="1200"/>
              </a:spcBef>
              <a:buSzPct val="70000"/>
              <a:buFont typeface="Wingdings" panose="05000000000000000000" pitchFamily="2" charset="2"/>
              <a:buChar char="ü"/>
            </a:pPr>
            <a:r>
              <a:rPr lang="en-US" sz="2400" dirty="0">
                <a:latin typeface="Arial Narrow" panose="020B0606020202030204" pitchFamily="34" charset="0"/>
              </a:rPr>
              <a:t>g</a:t>
            </a:r>
            <a:r>
              <a:rPr lang="en-US" sz="2400" dirty="0" smtClean="0">
                <a:latin typeface="Arial Narrow" panose="020B0606020202030204" pitchFamily="34" charset="0"/>
              </a:rPr>
              <a:t>old</a:t>
            </a:r>
          </a:p>
          <a:p>
            <a:pPr marL="285750" indent="-285750">
              <a:spcBef>
                <a:spcPts val="1200"/>
              </a:spcBef>
              <a:buSzPct val="70000"/>
              <a:buFont typeface="Wingdings" panose="05000000000000000000" pitchFamily="2" charset="2"/>
              <a:buChar char="ü"/>
            </a:pPr>
            <a:r>
              <a:rPr lang="en-US" sz="2400" dirty="0" smtClean="0">
                <a:latin typeface="Arial Narrow" panose="020B0606020202030204" pitchFamily="34" charset="0"/>
              </a:rPr>
              <a:t>tourism</a:t>
            </a:r>
          </a:p>
          <a:p>
            <a:pPr marL="285750" indent="-285750">
              <a:spcBef>
                <a:spcPts val="1200"/>
              </a:spcBef>
              <a:buSzPct val="70000"/>
              <a:buFont typeface="Wingdings" panose="05000000000000000000" pitchFamily="2" charset="2"/>
              <a:buChar char="ü"/>
            </a:pPr>
            <a:r>
              <a:rPr lang="en-US" sz="2400" dirty="0" smtClean="0">
                <a:latin typeface="Arial Narrow" panose="020B0606020202030204" pitchFamily="34" charset="0"/>
              </a:rPr>
              <a:t>agricultural crops</a:t>
            </a:r>
          </a:p>
          <a:p>
            <a:pPr marL="285750" indent="-285750">
              <a:spcBef>
                <a:spcPts val="1200"/>
              </a:spcBef>
              <a:buSzPct val="70000"/>
              <a:buFont typeface="Wingdings" panose="05000000000000000000" pitchFamily="2" charset="2"/>
              <a:buChar char="ü"/>
            </a:pPr>
            <a:r>
              <a:rPr lang="en-US" sz="2400" dirty="0" smtClean="0">
                <a:latin typeface="Arial Narrow" panose="020B0606020202030204" pitchFamily="34" charset="0"/>
              </a:rPr>
              <a:t>wine</a:t>
            </a:r>
          </a:p>
          <a:p>
            <a:pPr marL="285750" indent="-285750">
              <a:spcBef>
                <a:spcPts val="1200"/>
              </a:spcBef>
              <a:buSzPct val="70000"/>
              <a:buFont typeface="Wingdings" panose="05000000000000000000" pitchFamily="2" charset="2"/>
              <a:buChar char="ü"/>
            </a:pPr>
            <a:r>
              <a:rPr lang="en-US" sz="2400" dirty="0" smtClean="0">
                <a:latin typeface="Arial Narrow" panose="020B0606020202030204" pitchFamily="34" charset="0"/>
              </a:rPr>
              <a:t>Silicon Valley</a:t>
            </a:r>
          </a:p>
          <a:p>
            <a:pPr marL="285750" indent="-285750">
              <a:spcBef>
                <a:spcPts val="1200"/>
              </a:spcBef>
              <a:buSzPct val="70000"/>
              <a:buFont typeface="Wingdings" panose="05000000000000000000" pitchFamily="2" charset="2"/>
              <a:buChar char="ü"/>
            </a:pPr>
            <a:r>
              <a:rPr lang="en-US" sz="2400" dirty="0">
                <a:latin typeface="Arial Narrow" panose="020B0606020202030204" pitchFamily="34" charset="0"/>
              </a:rPr>
              <a:t>b</a:t>
            </a:r>
            <a:r>
              <a:rPr lang="en-US" sz="2400" dirty="0" smtClean="0">
                <a:latin typeface="Arial Narrow" panose="020B0606020202030204" pitchFamily="34" charset="0"/>
              </a:rPr>
              <a:t>iotechnology</a:t>
            </a:r>
          </a:p>
          <a:p>
            <a:pPr marL="285750" indent="-285750">
              <a:spcBef>
                <a:spcPts val="1200"/>
              </a:spcBef>
              <a:buSzPct val="70000"/>
              <a:buFont typeface="Wingdings" panose="05000000000000000000" pitchFamily="2" charset="2"/>
              <a:buChar char="ü"/>
            </a:pPr>
            <a:r>
              <a:rPr lang="en-US" sz="2400" dirty="0" smtClean="0">
                <a:latin typeface="Arial Narrow" panose="020B0606020202030204" pitchFamily="34" charset="0"/>
              </a:rPr>
              <a:t>Hollywood</a:t>
            </a:r>
          </a:p>
          <a:p>
            <a:pPr marL="285750" indent="-285750">
              <a:spcBef>
                <a:spcPts val="1200"/>
              </a:spcBef>
              <a:buSzPct val="70000"/>
              <a:buFont typeface="Wingdings" panose="05000000000000000000" pitchFamily="2" charset="2"/>
              <a:buChar char="ü"/>
            </a:pPr>
            <a:r>
              <a:rPr lang="en-US" sz="2400" dirty="0" smtClean="0">
                <a:latin typeface="Arial Narrow" panose="020B0606020202030204" pitchFamily="34" charset="0"/>
              </a:rPr>
              <a:t>Disneyland &amp; amusement parks</a:t>
            </a:r>
            <a:endParaRPr lang="en-US" sz="2400" dirty="0">
              <a:latin typeface="Arial Narrow" panose="020B0606020202030204" pitchFamily="34" charset="0"/>
            </a:endParaRPr>
          </a:p>
          <a:p>
            <a:pPr marL="285750" indent="-285750">
              <a:buSzPct val="70000"/>
              <a:buFont typeface="Wingdings" panose="05000000000000000000" pitchFamily="2" charset="2"/>
              <a:buChar char="ü"/>
            </a:pPr>
            <a:endParaRPr lang="en-US" sz="1600" dirty="0">
              <a:latin typeface="Arial Narrow" panose="020B0606020202030204" pitchFamily="34" charset="0"/>
            </a:endParaRPr>
          </a:p>
        </p:txBody>
      </p:sp>
      <p:sp>
        <p:nvSpPr>
          <p:cNvPr id="4" name="TextBox 3"/>
          <p:cNvSpPr txBox="1"/>
          <p:nvPr/>
        </p:nvSpPr>
        <p:spPr>
          <a:xfrm>
            <a:off x="6160547" y="775266"/>
            <a:ext cx="2751074" cy="4265270"/>
          </a:xfrm>
          <a:prstGeom prst="rect">
            <a:avLst/>
          </a:prstGeom>
          <a:noFill/>
        </p:spPr>
        <p:txBody>
          <a:bodyPr wrap="none" rtlCol="0">
            <a:spAutoFit/>
          </a:bodyPr>
          <a:lstStyle/>
          <a:p>
            <a:pPr>
              <a:spcBef>
                <a:spcPts val="600"/>
              </a:spcBef>
            </a:pPr>
            <a:r>
              <a:rPr lang="en-US" dirty="0" smtClean="0">
                <a:solidFill>
                  <a:srgbClr val="009242"/>
                </a:solidFill>
                <a:latin typeface="Freestyle Script" panose="030804020302050B0404" pitchFamily="66" charset="0"/>
              </a:rPr>
              <a:t>Sandra, </a:t>
            </a:r>
            <a:r>
              <a:rPr lang="en-US" dirty="0" err="1" smtClean="0">
                <a:solidFill>
                  <a:srgbClr val="009242"/>
                </a:solidFill>
                <a:latin typeface="Freestyle Script" panose="030804020302050B0404" pitchFamily="66" charset="0"/>
              </a:rPr>
              <a:t>Fei</a:t>
            </a:r>
            <a:r>
              <a:rPr lang="en-US" dirty="0" smtClean="0">
                <a:solidFill>
                  <a:srgbClr val="009242"/>
                </a:solidFill>
                <a:latin typeface="Freestyle Script" panose="030804020302050B0404" pitchFamily="66" charset="0"/>
              </a:rPr>
              <a:t> </a:t>
            </a:r>
          </a:p>
          <a:p>
            <a:pPr>
              <a:spcBef>
                <a:spcPts val="1800"/>
              </a:spcBef>
            </a:pPr>
            <a:r>
              <a:rPr lang="en-US" dirty="0" smtClean="0">
                <a:solidFill>
                  <a:srgbClr val="009242"/>
                </a:solidFill>
                <a:latin typeface="Freestyle Script" panose="030804020302050B0404" pitchFamily="66" charset="0"/>
              </a:rPr>
              <a:t>Hannah, </a:t>
            </a:r>
            <a:r>
              <a:rPr lang="en-US" dirty="0" err="1" smtClean="0">
                <a:solidFill>
                  <a:srgbClr val="009242"/>
                </a:solidFill>
                <a:latin typeface="Freestyle Script" panose="030804020302050B0404" pitchFamily="66" charset="0"/>
              </a:rPr>
              <a:t>Mayuko</a:t>
            </a:r>
            <a:r>
              <a:rPr lang="en-US" dirty="0" smtClean="0">
                <a:solidFill>
                  <a:srgbClr val="009242"/>
                </a:solidFill>
                <a:latin typeface="Freestyle Script" panose="030804020302050B0404" pitchFamily="66" charset="0"/>
              </a:rPr>
              <a:t>, </a:t>
            </a:r>
            <a:r>
              <a:rPr lang="en-US" dirty="0" err="1" smtClean="0">
                <a:solidFill>
                  <a:srgbClr val="009242"/>
                </a:solidFill>
                <a:latin typeface="Freestyle Script" panose="030804020302050B0404" pitchFamily="66" charset="0"/>
              </a:rPr>
              <a:t>Xiaoyan</a:t>
            </a:r>
            <a:endParaRPr lang="en-US" dirty="0" smtClean="0">
              <a:solidFill>
                <a:srgbClr val="009242"/>
              </a:solidFill>
              <a:latin typeface="Freestyle Script" panose="030804020302050B0404" pitchFamily="66" charset="0"/>
            </a:endParaRPr>
          </a:p>
          <a:p>
            <a:pPr>
              <a:spcBef>
                <a:spcPts val="2400"/>
              </a:spcBef>
            </a:pPr>
            <a:r>
              <a:rPr lang="en-US" dirty="0" smtClean="0">
                <a:solidFill>
                  <a:srgbClr val="009242"/>
                </a:solidFill>
                <a:latin typeface="Freestyle Script" panose="030804020302050B0404" pitchFamily="66" charset="0"/>
              </a:rPr>
              <a:t>                   </a:t>
            </a:r>
            <a:r>
              <a:rPr lang="en-US" dirty="0" err="1" smtClean="0">
                <a:solidFill>
                  <a:srgbClr val="009242"/>
                </a:solidFill>
                <a:latin typeface="Freestyle Script" panose="030804020302050B0404" pitchFamily="66" charset="0"/>
              </a:rPr>
              <a:t>Tamila</a:t>
            </a:r>
            <a:r>
              <a:rPr lang="en-US" dirty="0" smtClean="0">
                <a:solidFill>
                  <a:srgbClr val="009242"/>
                </a:solidFill>
                <a:latin typeface="Freestyle Script" panose="030804020302050B0404" pitchFamily="66" charset="0"/>
              </a:rPr>
              <a:t>, Vicky, Chia-ling</a:t>
            </a:r>
          </a:p>
          <a:p>
            <a:pPr>
              <a:spcBef>
                <a:spcPts val="1400"/>
              </a:spcBef>
            </a:pPr>
            <a:r>
              <a:rPr lang="en-US" dirty="0" smtClean="0">
                <a:solidFill>
                  <a:srgbClr val="009242"/>
                </a:solidFill>
                <a:latin typeface="Freestyle Script" panose="030804020302050B0404" pitchFamily="66" charset="0"/>
              </a:rPr>
              <a:t>Gregorio, Milena, Camille</a:t>
            </a:r>
          </a:p>
          <a:p>
            <a:pPr>
              <a:spcBef>
                <a:spcPts val="1500"/>
              </a:spcBef>
            </a:pPr>
            <a:r>
              <a:rPr lang="en-US" dirty="0">
                <a:solidFill>
                  <a:srgbClr val="009242"/>
                </a:solidFill>
                <a:latin typeface="Freestyle Script" panose="030804020302050B0404" pitchFamily="66" charset="0"/>
              </a:rPr>
              <a:t> </a:t>
            </a:r>
            <a:r>
              <a:rPr lang="en-US" dirty="0" smtClean="0">
                <a:solidFill>
                  <a:srgbClr val="009242"/>
                </a:solidFill>
                <a:latin typeface="Freestyle Script" panose="030804020302050B0404" pitchFamily="66" charset="0"/>
              </a:rPr>
              <a:t>          </a:t>
            </a:r>
            <a:r>
              <a:rPr lang="en-US" dirty="0" err="1" smtClean="0">
                <a:solidFill>
                  <a:srgbClr val="009242"/>
                </a:solidFill>
                <a:latin typeface="Freestyle Script" panose="030804020302050B0404" pitchFamily="66" charset="0"/>
              </a:rPr>
              <a:t>Hy</a:t>
            </a:r>
            <a:r>
              <a:rPr lang="en-US" dirty="0" smtClean="0">
                <a:solidFill>
                  <a:srgbClr val="009242"/>
                </a:solidFill>
                <a:latin typeface="Freestyle Script" panose="030804020302050B0404" pitchFamily="66" charset="0"/>
              </a:rPr>
              <a:t>, </a:t>
            </a:r>
            <a:r>
              <a:rPr lang="en-US" dirty="0" err="1" smtClean="0">
                <a:solidFill>
                  <a:srgbClr val="009242"/>
                </a:solidFill>
                <a:latin typeface="Freestyle Script" panose="030804020302050B0404" pitchFamily="66" charset="0"/>
              </a:rPr>
              <a:t>Alisher</a:t>
            </a:r>
            <a:r>
              <a:rPr lang="en-US" dirty="0" smtClean="0">
                <a:solidFill>
                  <a:srgbClr val="009242"/>
                </a:solidFill>
                <a:latin typeface="Freestyle Script" panose="030804020302050B0404" pitchFamily="66" charset="0"/>
              </a:rPr>
              <a:t>, </a:t>
            </a:r>
            <a:r>
              <a:rPr lang="en-US" dirty="0" err="1" smtClean="0">
                <a:solidFill>
                  <a:srgbClr val="009242"/>
                </a:solidFill>
                <a:latin typeface="Freestyle Script" panose="030804020302050B0404" pitchFamily="66" charset="0"/>
              </a:rPr>
              <a:t>Limin</a:t>
            </a:r>
            <a:r>
              <a:rPr lang="en-US" dirty="0" smtClean="0">
                <a:solidFill>
                  <a:srgbClr val="009242"/>
                </a:solidFill>
                <a:latin typeface="Freestyle Script" panose="030804020302050B0404" pitchFamily="66" charset="0"/>
              </a:rPr>
              <a:t>, </a:t>
            </a:r>
            <a:r>
              <a:rPr lang="en-US" dirty="0" err="1" smtClean="0">
                <a:solidFill>
                  <a:srgbClr val="009242"/>
                </a:solidFill>
                <a:latin typeface="Freestyle Script" panose="030804020302050B0404" pitchFamily="66" charset="0"/>
              </a:rPr>
              <a:t>Changjun</a:t>
            </a:r>
            <a:endParaRPr lang="en-US" dirty="0" smtClean="0">
              <a:solidFill>
                <a:srgbClr val="009242"/>
              </a:solidFill>
              <a:latin typeface="Freestyle Script" panose="030804020302050B0404" pitchFamily="66" charset="0"/>
            </a:endParaRPr>
          </a:p>
          <a:p>
            <a:pPr>
              <a:spcBef>
                <a:spcPts val="2400"/>
              </a:spcBef>
            </a:pPr>
            <a:r>
              <a:rPr lang="en-US" dirty="0">
                <a:solidFill>
                  <a:srgbClr val="009242"/>
                </a:solidFill>
                <a:latin typeface="Freestyle Script" panose="030804020302050B0404" pitchFamily="66" charset="0"/>
              </a:rPr>
              <a:t> </a:t>
            </a:r>
            <a:r>
              <a:rPr lang="en-US" dirty="0" smtClean="0">
                <a:solidFill>
                  <a:srgbClr val="009242"/>
                </a:solidFill>
                <a:latin typeface="Freestyle Script" panose="030804020302050B0404" pitchFamily="66" charset="0"/>
              </a:rPr>
              <a:t>           Melee, Victor, Xing</a:t>
            </a:r>
          </a:p>
          <a:p>
            <a:pPr>
              <a:spcBef>
                <a:spcPts val="1800"/>
              </a:spcBef>
            </a:pPr>
            <a:r>
              <a:rPr lang="en-US" dirty="0" smtClean="0">
                <a:solidFill>
                  <a:srgbClr val="009242"/>
                </a:solidFill>
                <a:latin typeface="Freestyle Script" panose="030804020302050B0404" pitchFamily="66" charset="0"/>
              </a:rPr>
              <a:t>     Murielle, Nancy</a:t>
            </a:r>
          </a:p>
          <a:p>
            <a:pPr>
              <a:spcBef>
                <a:spcPts val="600"/>
              </a:spcBef>
            </a:pPr>
            <a:r>
              <a:rPr lang="en-US" dirty="0" smtClean="0">
                <a:solidFill>
                  <a:srgbClr val="009242"/>
                </a:solidFill>
                <a:latin typeface="Freestyle Script" panose="030804020302050B0404" pitchFamily="66" charset="0"/>
              </a:rPr>
              <a:t>                        </a:t>
            </a:r>
          </a:p>
          <a:p>
            <a:pPr>
              <a:spcBef>
                <a:spcPts val="1200"/>
              </a:spcBef>
            </a:pPr>
            <a:r>
              <a:rPr lang="en-US" dirty="0" smtClean="0">
                <a:solidFill>
                  <a:srgbClr val="009242"/>
                </a:solidFill>
                <a:latin typeface="Freestyle Script" panose="030804020302050B0404" pitchFamily="66" charset="0"/>
              </a:rPr>
              <a:t>  </a:t>
            </a:r>
            <a:r>
              <a:rPr lang="en-US" dirty="0" err="1" smtClean="0">
                <a:solidFill>
                  <a:srgbClr val="009242"/>
                </a:solidFill>
                <a:latin typeface="Freestyle Script" panose="030804020302050B0404" pitchFamily="66" charset="0"/>
              </a:rPr>
              <a:t>Reina</a:t>
            </a:r>
            <a:r>
              <a:rPr lang="en-US" dirty="0" err="1" smtClean="0">
                <a:solidFill>
                  <a:srgbClr val="00B050"/>
                </a:solidFill>
                <a:latin typeface="Freestyle Script" panose="030804020302050B0404" pitchFamily="66" charset="0"/>
              </a:rPr>
              <a:t>,Yoshi</a:t>
            </a:r>
            <a:r>
              <a:rPr lang="en-US" dirty="0" smtClean="0">
                <a:solidFill>
                  <a:srgbClr val="00B050"/>
                </a:solidFill>
                <a:latin typeface="Freestyle Script" panose="030804020302050B0404" pitchFamily="66" charset="0"/>
              </a:rPr>
              <a:t>, </a:t>
            </a:r>
            <a:r>
              <a:rPr lang="en-US" dirty="0" err="1" smtClean="0">
                <a:solidFill>
                  <a:srgbClr val="00B050"/>
                </a:solidFill>
                <a:latin typeface="Freestyle Script" panose="030804020302050B0404" pitchFamily="66" charset="0"/>
              </a:rPr>
              <a:t>Ibolya</a:t>
            </a:r>
            <a:r>
              <a:rPr lang="en-US" dirty="0" smtClean="0">
                <a:solidFill>
                  <a:srgbClr val="00B050"/>
                </a:solidFill>
                <a:latin typeface="Freestyle Script" panose="030804020302050B0404" pitchFamily="66" charset="0"/>
              </a:rPr>
              <a:t>, </a:t>
            </a:r>
            <a:r>
              <a:rPr lang="en-US" dirty="0" err="1" smtClean="0">
                <a:solidFill>
                  <a:srgbClr val="00B050"/>
                </a:solidFill>
                <a:latin typeface="Freestyle Script" panose="030804020302050B0404" pitchFamily="66" charset="0"/>
              </a:rPr>
              <a:t>Faryal</a:t>
            </a:r>
            <a:r>
              <a:rPr lang="en-US" dirty="0" smtClean="0">
                <a:solidFill>
                  <a:srgbClr val="00B050"/>
                </a:solidFill>
                <a:latin typeface="Freestyle Script" panose="030804020302050B0404" pitchFamily="66" charset="0"/>
              </a:rPr>
              <a:t>, </a:t>
            </a:r>
            <a:r>
              <a:rPr lang="en-US" dirty="0" err="1" smtClean="0">
                <a:solidFill>
                  <a:srgbClr val="00B050"/>
                </a:solidFill>
                <a:latin typeface="Freestyle Script" panose="030804020302050B0404" pitchFamily="66" charset="0"/>
              </a:rPr>
              <a:t>Shahrzad</a:t>
            </a:r>
            <a:endParaRPr lang="en-US" dirty="0" smtClean="0">
              <a:solidFill>
                <a:srgbClr val="00B050"/>
              </a:solidFill>
              <a:latin typeface="Freestyle Script" panose="030804020302050B0404" pitchFamily="66" charset="0"/>
            </a:endParaRPr>
          </a:p>
        </p:txBody>
      </p:sp>
      <p:sp>
        <p:nvSpPr>
          <p:cNvPr id="8" name="Rounded Rectangular Callout 7"/>
          <p:cNvSpPr/>
          <p:nvPr/>
        </p:nvSpPr>
        <p:spPr>
          <a:xfrm>
            <a:off x="3810000" y="5181600"/>
            <a:ext cx="5181600" cy="1600200"/>
          </a:xfrm>
          <a:prstGeom prst="wedgeRoundRectCallout">
            <a:avLst>
              <a:gd name="adj1" fmla="val -55379"/>
              <a:gd name="adj2" fmla="val 2540"/>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600"/>
              </a:spcBef>
              <a:buFont typeface="+mj-lt"/>
              <a:buAutoNum type="arabicPeriod"/>
            </a:pPr>
            <a:r>
              <a:rPr lang="en-US" sz="2200" dirty="0" smtClean="0">
                <a:solidFill>
                  <a:schemeClr val="accent3">
                    <a:lumMod val="50000"/>
                  </a:schemeClr>
                </a:solidFill>
                <a:latin typeface="Comic Sans MS" panose="030F0702030302020204" pitchFamily="66" charset="0"/>
              </a:rPr>
              <a:t>How did the industry begin?</a:t>
            </a:r>
          </a:p>
          <a:p>
            <a:pPr marL="342900" indent="-342900">
              <a:spcBef>
                <a:spcPts val="600"/>
              </a:spcBef>
              <a:buFont typeface="+mj-lt"/>
              <a:buAutoNum type="arabicPeriod"/>
            </a:pPr>
            <a:r>
              <a:rPr lang="en-US" sz="2200" dirty="0" smtClean="0">
                <a:solidFill>
                  <a:schemeClr val="accent3">
                    <a:lumMod val="50000"/>
                  </a:schemeClr>
                </a:solidFill>
                <a:latin typeface="Comic Sans MS" panose="030F0702030302020204" pitchFamily="66" charset="0"/>
              </a:rPr>
              <a:t>In what shape is it now?</a:t>
            </a:r>
          </a:p>
          <a:p>
            <a:pPr marL="342900" indent="-342900">
              <a:spcBef>
                <a:spcPts val="600"/>
              </a:spcBef>
              <a:buFont typeface="+mj-lt"/>
              <a:buAutoNum type="arabicPeriod"/>
            </a:pPr>
            <a:r>
              <a:rPr lang="en-US" sz="2200" dirty="0" smtClean="0">
                <a:solidFill>
                  <a:schemeClr val="accent3">
                    <a:lumMod val="50000"/>
                  </a:schemeClr>
                </a:solidFill>
                <a:latin typeface="Comic Sans MS" panose="030F0702030302020204" pitchFamily="66" charset="0"/>
              </a:rPr>
              <a:t>Find 3 interesting facts about it.</a:t>
            </a:r>
          </a:p>
        </p:txBody>
      </p:sp>
      <p:sp>
        <p:nvSpPr>
          <p:cNvPr id="7" name="Content Placeholder 2"/>
          <p:cNvSpPr txBox="1">
            <a:spLocks/>
          </p:cNvSpPr>
          <p:nvPr/>
        </p:nvSpPr>
        <p:spPr>
          <a:xfrm>
            <a:off x="457200" y="4876800"/>
            <a:ext cx="3352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2800" dirty="0" smtClean="0">
              <a:latin typeface="Arial Narrow" panose="020B0606020202030204" pitchFamily="34" charset="0"/>
            </a:endParaRPr>
          </a:p>
          <a:p>
            <a:pPr marL="0" indent="0">
              <a:buFont typeface="Arial" panose="020B0604020202020204" pitchFamily="34" charset="0"/>
              <a:buNone/>
            </a:pPr>
            <a:r>
              <a:rPr lang="en-US" sz="2800" dirty="0" smtClean="0">
                <a:solidFill>
                  <a:srgbClr val="C00000"/>
                </a:solidFill>
                <a:latin typeface="Arial Narrow" panose="020B0606020202030204" pitchFamily="34" charset="0"/>
              </a:rPr>
              <a:t>Step 3: </a:t>
            </a:r>
            <a:r>
              <a:rPr lang="en-US" sz="2800" dirty="0" smtClean="0">
                <a:latin typeface="Arial Narrow" panose="020B0606020202030204" pitchFamily="34" charset="0"/>
              </a:rPr>
              <a:t>Students begin to do the research</a:t>
            </a:r>
            <a:endParaRPr lang="en-US" sz="2800" dirty="0">
              <a:latin typeface="Arial Narrow" panose="020B0606020202030204" pitchFamily="34" charset="0"/>
            </a:endParaRPr>
          </a:p>
        </p:txBody>
      </p:sp>
    </p:spTree>
    <p:extLst>
      <p:ext uri="{BB962C8B-B14F-4D97-AF65-F5344CB8AC3E}">
        <p14:creationId xmlns:p14="http://schemas.microsoft.com/office/powerpoint/2010/main" val="722686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3074" name="Picture 2" descr="C:\Users\Madzia\Desktop\ESL7_Group Essay\pic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1" y="1381589"/>
            <a:ext cx="9139989" cy="3647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483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43840</TotalTime>
  <Words>1920</Words>
  <Application>Microsoft Office PowerPoint</Application>
  <PresentationFormat>On-screen Show (4:3)</PresentationFormat>
  <Paragraphs>226</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Teaching Essay Writing  Through Collaborative Group Work</vt:lpstr>
      <vt:lpstr>PowerPoint Presentation</vt:lpstr>
      <vt:lpstr>PowerPoint Presentation</vt:lpstr>
      <vt:lpstr>PowerPoint Presentation</vt:lpstr>
      <vt:lpstr>PowerPoint Presentation</vt:lpstr>
      <vt:lpstr>Why write collaboratively?</vt:lpstr>
      <vt:lpstr>“Teachers and students, co-intent on reality, are both Subjects, not only in the task of unveiling that reality, and thereby coming to know it critically, but in the task of re-creating that knowledge. As they attain this knowledge of reality through common reflection and action, they discover themselves as its permanent re-creators.”   Paulo Freire, Pedagogy of the Oppressed</vt:lpstr>
      <vt:lpstr>Day 1</vt:lpstr>
      <vt:lpstr>PowerPoint Presentation</vt:lpstr>
      <vt:lpstr>Day 2</vt:lpstr>
      <vt:lpstr>PowerPoint Presentation</vt:lpstr>
      <vt:lpstr>Day 3</vt:lpstr>
      <vt:lpstr>PowerPoint Presentation</vt:lpstr>
      <vt:lpstr>PowerPoint Presentation</vt:lpstr>
      <vt:lpstr>Day 4</vt:lpstr>
      <vt:lpstr>Day 5</vt:lpstr>
      <vt:lpstr>PowerPoint Presentation</vt:lpstr>
      <vt:lpstr>Publishing Venues</vt:lpstr>
      <vt:lpstr>Additional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Essay Writing</dc:title>
  <dc:creator>Madzia</dc:creator>
  <cp:lastModifiedBy>Madzia</cp:lastModifiedBy>
  <cp:revision>89</cp:revision>
  <dcterms:created xsi:type="dcterms:W3CDTF">2015-03-01T18:12:54Z</dcterms:created>
  <dcterms:modified xsi:type="dcterms:W3CDTF">2015-11-14T06:16:27Z</dcterms:modified>
</cp:coreProperties>
</file>